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69" r:id="rId18"/>
    <p:sldId id="272" r:id="rId19"/>
    <p:sldId id="274" r:id="rId20"/>
    <p:sldId id="275" r:id="rId21"/>
    <p:sldId id="277" r:id="rId22"/>
    <p:sldId id="279" r:id="rId23"/>
    <p:sldId id="280" r:id="rId24"/>
    <p:sldId id="281" r:id="rId25"/>
    <p:sldId id="407" r:id="rId26"/>
    <p:sldId id="408" r:id="rId27"/>
    <p:sldId id="278" r:id="rId28"/>
    <p:sldId id="276" r:id="rId29"/>
    <p:sldId id="284" r:id="rId30"/>
    <p:sldId id="286" r:id="rId31"/>
    <p:sldId id="287" r:id="rId32"/>
    <p:sldId id="288" r:id="rId33"/>
    <p:sldId id="412" r:id="rId34"/>
    <p:sldId id="289" r:id="rId35"/>
    <p:sldId id="290" r:id="rId36"/>
    <p:sldId id="291" r:id="rId37"/>
    <p:sldId id="292" r:id="rId38"/>
    <p:sldId id="413" r:id="rId39"/>
    <p:sldId id="285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4" r:id="rId51"/>
    <p:sldId id="305" r:id="rId52"/>
    <p:sldId id="307" r:id="rId53"/>
    <p:sldId id="308" r:id="rId54"/>
    <p:sldId id="309" r:id="rId55"/>
    <p:sldId id="310" r:id="rId56"/>
    <p:sldId id="311" r:id="rId57"/>
    <p:sldId id="306" r:id="rId58"/>
    <p:sldId id="312" r:id="rId59"/>
    <p:sldId id="313" r:id="rId60"/>
    <p:sldId id="314" r:id="rId61"/>
    <p:sldId id="315" r:id="rId62"/>
    <p:sldId id="316" r:id="rId63"/>
    <p:sldId id="317" r:id="rId64"/>
    <p:sldId id="319" r:id="rId65"/>
    <p:sldId id="409" r:id="rId66"/>
    <p:sldId id="320" r:id="rId67"/>
    <p:sldId id="321" r:id="rId68"/>
    <p:sldId id="322" r:id="rId69"/>
    <p:sldId id="424" r:id="rId70"/>
    <p:sldId id="318" r:id="rId71"/>
    <p:sldId id="325" r:id="rId72"/>
    <p:sldId id="323" r:id="rId73"/>
    <p:sldId id="331" r:id="rId74"/>
    <p:sldId id="326" r:id="rId75"/>
    <p:sldId id="324" r:id="rId76"/>
    <p:sldId id="410" r:id="rId77"/>
    <p:sldId id="327" r:id="rId78"/>
    <p:sldId id="328" r:id="rId79"/>
    <p:sldId id="330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5" r:id="rId88"/>
    <p:sldId id="369" r:id="rId89"/>
    <p:sldId id="370" r:id="rId90"/>
    <p:sldId id="373" r:id="rId91"/>
    <p:sldId id="414" r:id="rId92"/>
    <p:sldId id="415" r:id="rId93"/>
    <p:sldId id="416" r:id="rId94"/>
    <p:sldId id="417" r:id="rId95"/>
    <p:sldId id="418" r:id="rId96"/>
    <p:sldId id="419" r:id="rId97"/>
    <p:sldId id="420" r:id="rId98"/>
    <p:sldId id="421" r:id="rId99"/>
    <p:sldId id="356" r:id="rId100"/>
    <p:sldId id="391" r:id="rId101"/>
    <p:sldId id="393" r:id="rId102"/>
    <p:sldId id="394" r:id="rId103"/>
    <p:sldId id="395" r:id="rId104"/>
    <p:sldId id="396" r:id="rId105"/>
    <p:sldId id="392" r:id="rId106"/>
    <p:sldId id="397" r:id="rId107"/>
    <p:sldId id="398" r:id="rId108"/>
    <p:sldId id="332" r:id="rId109"/>
    <p:sldId id="334" r:id="rId110"/>
    <p:sldId id="335" r:id="rId111"/>
    <p:sldId id="336" r:id="rId112"/>
    <p:sldId id="337" r:id="rId113"/>
    <p:sldId id="338" r:id="rId114"/>
    <p:sldId id="333" r:id="rId115"/>
    <p:sldId id="339" r:id="rId116"/>
    <p:sldId id="340" r:id="rId117"/>
    <p:sldId id="341" r:id="rId118"/>
    <p:sldId id="342" r:id="rId119"/>
    <p:sldId id="343" r:id="rId120"/>
    <p:sldId id="344" r:id="rId121"/>
    <p:sldId id="389" r:id="rId122"/>
    <p:sldId id="390" r:id="rId123"/>
    <p:sldId id="357" r:id="rId124"/>
    <p:sldId id="375" r:id="rId125"/>
    <p:sldId id="376" r:id="rId126"/>
    <p:sldId id="377" r:id="rId127"/>
    <p:sldId id="378" r:id="rId128"/>
    <p:sldId id="379" r:id="rId129"/>
    <p:sldId id="358" r:id="rId130"/>
    <p:sldId id="380" r:id="rId131"/>
    <p:sldId id="381" r:id="rId132"/>
    <p:sldId id="359" r:id="rId133"/>
    <p:sldId id="382" r:id="rId134"/>
    <p:sldId id="383" r:id="rId135"/>
    <p:sldId id="360" r:id="rId136"/>
    <p:sldId id="384" r:id="rId137"/>
    <p:sldId id="385" r:id="rId138"/>
    <p:sldId id="399" r:id="rId139"/>
    <p:sldId id="400" r:id="rId140"/>
    <p:sldId id="401" r:id="rId141"/>
    <p:sldId id="386" r:id="rId142"/>
    <p:sldId id="387" r:id="rId143"/>
    <p:sldId id="361" r:id="rId144"/>
    <p:sldId id="388" r:id="rId145"/>
    <p:sldId id="425" r:id="rId146"/>
    <p:sldId id="362" r:id="rId147"/>
    <p:sldId id="402" r:id="rId148"/>
    <p:sldId id="403" r:id="rId149"/>
    <p:sldId id="363" r:id="rId150"/>
    <p:sldId id="404" r:id="rId151"/>
    <p:sldId id="411" r:id="rId152"/>
    <p:sldId id="405" r:id="rId153"/>
    <p:sldId id="406" r:id="rId1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909C7-5BDE-4122-A6BB-30F21E5EA404}" type="datetimeFigureOut">
              <a:rPr lang="fr-FR" smtClean="0"/>
              <a:t>02/04/2019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672B1-3D71-478F-8D64-A30FE82DA96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7894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672B1-3D71-478F-8D64-A30FE82DA96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371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FABE4-2846-49CA-BF11-8C70A272687D}" type="datetime1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678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7EA3-756B-4F67-A74A-0783F3DFE37D}" type="datetime1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886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CEE6F-2D27-4898-8C2A-564A38246DFA}" type="datetime1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70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EFEB-5215-4278-A758-B5636B30F0D2}" type="datetime1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041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1AFAA-1772-4817-9765-2BA93753C428}" type="datetime1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13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2E708-ABE1-40BA-AC85-75C68B8678E9}" type="datetime1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62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D0793-C3AB-4DA4-B912-C0B578FB1D15}" type="datetime1">
              <a:rPr lang="fr-FR" smtClean="0"/>
              <a:t>02/04/2019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9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07D0F-96E4-456B-8925-FD7794DB7079}" type="datetime1">
              <a:rPr lang="fr-FR" smtClean="0"/>
              <a:t>02/04/2019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38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E5B95-8ED5-4B88-A27A-6E274193E767}" type="datetime1">
              <a:rPr lang="fr-FR" smtClean="0"/>
              <a:t>02/04/2019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640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CB098-1DB6-4914-B098-708ECE4EA747}" type="datetime1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2943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3F94E-F8B3-46D0-927D-557F8C1E8D66}" type="datetime1">
              <a:rPr lang="fr-FR" smtClean="0"/>
              <a:t>02/04/2019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191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D211F-8991-454C-A039-BDB11E9B57C3}" type="datetime1">
              <a:rPr lang="fr-FR" smtClean="0"/>
              <a:t>02/04/2019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28F2D-546A-477D-94B4-6DC390115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37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The </a:t>
            </a:r>
            <a:r>
              <a:rPr lang="fr-FR" dirty="0" err="1" smtClean="0">
                <a:latin typeface="Gill Sans MT" panose="020B0502020104020203" pitchFamily="34" charset="0"/>
              </a:rPr>
              <a:t>Ultimate</a:t>
            </a:r>
            <a:r>
              <a:rPr lang="fr-FR" dirty="0" smtClean="0">
                <a:latin typeface="Gill Sans MT" panose="020B0502020104020203" pitchFamily="34" charset="0"/>
              </a:rPr>
              <a:t> Git Guide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Pierre LIENHART – 02/04/2019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59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I. Les branches Git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I.II Créer une nouvelle branche sur dépôt local 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018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VI. </a:t>
            </a:r>
            <a:r>
              <a:rPr lang="fr-FR" i="1" dirty="0" err="1" smtClean="0">
                <a:latin typeface="Gill Sans MT" panose="020B0502020104020203" pitchFamily="34" charset="0"/>
              </a:rPr>
              <a:t>Pusher</a:t>
            </a:r>
            <a:r>
              <a:rPr lang="fr-FR" dirty="0" smtClean="0">
                <a:latin typeface="Gill Sans MT" panose="020B0502020104020203" pitchFamily="34" charset="0"/>
              </a:rPr>
              <a:t> ou </a:t>
            </a:r>
            <a:r>
              <a:rPr lang="fr-FR" i="1" dirty="0" err="1" smtClean="0">
                <a:latin typeface="Gill Sans MT" panose="020B0502020104020203" pitchFamily="34" charset="0"/>
              </a:rPr>
              <a:t>puller</a:t>
            </a:r>
            <a:r>
              <a:rPr lang="fr-FR" dirty="0" smtClean="0">
                <a:latin typeface="Gill Sans MT" panose="020B0502020104020203" pitchFamily="34" charset="0"/>
              </a:rPr>
              <a:t> sans risque d’erreur : les </a:t>
            </a:r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branches</a:t>
            </a:r>
            <a:endParaRPr lang="fr-FR" i="1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VI.III.I Cas des branches non-encore existantes sur le dépôt local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36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 smtClean="0">
                <a:latin typeface="Gill Sans MT" panose="020B0502020104020203" pitchFamily="34" charset="0"/>
              </a:rPr>
              <a:t> ne va créer sur le dépôt local que la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</a:rPr>
              <a:t>branch</a:t>
            </a:r>
            <a:r>
              <a:rPr lang="fr-FR" sz="3600" dirty="0" smtClean="0">
                <a:latin typeface="Gill Sans MT" panose="020B0502020104020203" pitchFamily="34" charset="0"/>
              </a:rPr>
              <a:t> correspondante…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101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30580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…mais créer la branche locale pour commencer à travailler dessus est à la charge de l’utilisateur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102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83233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On crée la branche locale en utilisant la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</a:rPr>
              <a:t>branch</a:t>
            </a:r>
            <a:r>
              <a:rPr lang="fr-FR" sz="3600" dirty="0" smtClean="0">
                <a:latin typeface="Gill Sans MT" panose="020B0502020104020203" pitchFamily="34" charset="0"/>
              </a:rPr>
              <a:t> comme </a:t>
            </a:r>
            <a:r>
              <a:rPr lang="fr-FR" sz="3600" i="1" dirty="0" err="1" smtClean="0">
                <a:latin typeface="Gill Sans MT" panose="020B0502020104020203" pitchFamily="34" charset="0"/>
              </a:rPr>
              <a:t>starting</a:t>
            </a:r>
            <a:r>
              <a:rPr lang="fr-FR" sz="3600" i="1" dirty="0" smtClean="0">
                <a:latin typeface="Gill Sans MT" panose="020B0502020104020203" pitchFamily="34" charset="0"/>
              </a:rPr>
              <a:t> point</a:t>
            </a:r>
            <a:endParaRPr lang="fr-FR" sz="36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103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6" name="ZoneTexte 5"/>
          <p:cNvSpPr txBox="1"/>
          <p:nvPr/>
        </p:nvSpPr>
        <p:spPr>
          <a:xfrm>
            <a:off x="839656" y="6279076"/>
            <a:ext cx="1051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Gill Sans MT" panose="020B0502020104020203" pitchFamily="34" charset="0"/>
              </a:rPr>
              <a:t>Remarque : Pour assigner une </a:t>
            </a:r>
            <a:r>
              <a:rPr lang="fr-FR" sz="1600" i="1" dirty="0" err="1" smtClean="0">
                <a:latin typeface="Gill Sans MT" panose="020B0502020104020203" pitchFamily="34" charset="0"/>
              </a:rPr>
              <a:t>upstream</a:t>
            </a:r>
            <a:r>
              <a:rPr lang="fr-FR" sz="1600" i="1" dirty="0" smtClean="0">
                <a:latin typeface="Gill Sans MT" panose="020B0502020104020203" pitchFamily="34" charset="0"/>
              </a:rPr>
              <a:t> </a:t>
            </a:r>
            <a:r>
              <a:rPr lang="fr-FR" sz="1600" i="1" dirty="0" err="1" smtClean="0">
                <a:latin typeface="Gill Sans MT" panose="020B0502020104020203" pitchFamily="34" charset="0"/>
              </a:rPr>
              <a:t>branch</a:t>
            </a:r>
            <a:r>
              <a:rPr lang="fr-FR" sz="1600" dirty="0" smtClean="0">
                <a:latin typeface="Gill Sans MT" panose="020B0502020104020203" pitchFamily="34" charset="0"/>
              </a:rPr>
              <a:t> à une branche déjà créée : cf.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--set-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upstream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-to</a:t>
            </a:r>
            <a:r>
              <a:rPr lang="fr-FR" sz="1600" dirty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1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de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07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Et on peut commencer à travailler !</a:t>
            </a:r>
            <a:endParaRPr lang="fr-FR" sz="36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104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7719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VI. </a:t>
            </a:r>
            <a:r>
              <a:rPr lang="fr-FR" i="1" dirty="0" err="1" smtClean="0">
                <a:latin typeface="Gill Sans MT" panose="020B0502020104020203" pitchFamily="34" charset="0"/>
              </a:rPr>
              <a:t>Pusher</a:t>
            </a:r>
            <a:r>
              <a:rPr lang="fr-FR" dirty="0" smtClean="0">
                <a:latin typeface="Gill Sans MT" panose="020B0502020104020203" pitchFamily="34" charset="0"/>
              </a:rPr>
              <a:t> ou </a:t>
            </a:r>
            <a:r>
              <a:rPr lang="fr-FR" i="1" dirty="0" err="1" smtClean="0">
                <a:latin typeface="Gill Sans MT" panose="020B0502020104020203" pitchFamily="34" charset="0"/>
              </a:rPr>
              <a:t>puller</a:t>
            </a:r>
            <a:r>
              <a:rPr lang="fr-FR" dirty="0" smtClean="0">
                <a:latin typeface="Gill Sans MT" panose="020B0502020104020203" pitchFamily="34" charset="0"/>
              </a:rPr>
              <a:t> sans risque d’erreur : les </a:t>
            </a:r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branches</a:t>
            </a:r>
            <a:endParaRPr lang="fr-FR" i="1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VI.III.II Cas des branches non-encore existantes sur le dépôt distant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0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i="1" dirty="0" err="1" smtClean="0">
                <a:latin typeface="Gill Sans MT" panose="020B0502020104020203" pitchFamily="34" charset="0"/>
              </a:rPr>
              <a:t>Pusher</a:t>
            </a:r>
            <a:r>
              <a:rPr lang="fr-FR" sz="3600" dirty="0" smtClean="0">
                <a:latin typeface="Gill Sans MT" panose="020B0502020104020203" pitchFamily="34" charset="0"/>
              </a:rPr>
              <a:t> une branche locale non encore existante sur le dépôt distant va automatiquement l’y créer…</a:t>
            </a:r>
            <a:endParaRPr lang="fr-FR" sz="36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106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6332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…et automatiquement assigner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/&lt;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fr-FR" sz="3600" dirty="0" smtClean="0">
                <a:latin typeface="Gill Sans MT" panose="020B0502020104020203" pitchFamily="34" charset="0"/>
              </a:rPr>
              <a:t>comme </a:t>
            </a:r>
            <a:r>
              <a:rPr lang="fr-FR" sz="3600" i="1" dirty="0" err="1" smtClean="0">
                <a:latin typeface="Gill Sans MT" panose="020B0502020104020203" pitchFamily="34" charset="0"/>
              </a:rPr>
              <a:t>upstream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</a:rPr>
              <a:t>branch</a:t>
            </a:r>
            <a:r>
              <a:rPr lang="fr-FR" sz="3600" dirty="0" smtClean="0">
                <a:latin typeface="Gill Sans MT" panose="020B0502020104020203" pitchFamily="34" charset="0"/>
              </a:rPr>
              <a:t> de notre branche locale</a:t>
            </a:r>
            <a:endParaRPr lang="fr-FR" sz="36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107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58861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VII. Préparer sa </a:t>
            </a:r>
            <a:r>
              <a:rPr lang="fr-FR" i="1" dirty="0" smtClean="0">
                <a:latin typeface="Gill Sans MT" panose="020B0502020104020203" pitchFamily="34" charset="0"/>
              </a:rPr>
              <a:t>pull </a:t>
            </a:r>
            <a:r>
              <a:rPr lang="fr-FR" i="1" dirty="0" err="1" smtClean="0">
                <a:latin typeface="Gill Sans MT" panose="020B0502020104020203" pitchFamily="34" charset="0"/>
              </a:rPr>
              <a:t>request</a:t>
            </a:r>
            <a:r>
              <a:rPr lang="fr-FR" dirty="0" smtClean="0">
                <a:latin typeface="Gill Sans MT" panose="020B0502020104020203" pitchFamily="34" charset="0"/>
              </a:rPr>
              <a:t> </a:t>
            </a:r>
            <a:r>
              <a:rPr lang="fr-FR" dirty="0" err="1" smtClean="0">
                <a:latin typeface="Gill Sans MT" panose="020B0502020104020203" pitchFamily="34" charset="0"/>
              </a:rPr>
              <a:t>Bitbucket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VII.I Workflow avec </a:t>
            </a:r>
            <a:r>
              <a:rPr lang="fr-FR" i="1" dirty="0" err="1" smtClean="0">
                <a:latin typeface="Gill Sans MT" panose="020B0502020104020203" pitchFamily="34" charset="0"/>
              </a:rPr>
              <a:t>merge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7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smtClean="0">
                <a:latin typeface="Gill Sans MT" panose="020B0502020104020203" pitchFamily="34" charset="0"/>
              </a:rPr>
              <a:t>L’idée est d’intégrer localement les évolutions de la branche dans laquelle on veut se </a:t>
            </a:r>
            <a:r>
              <a:rPr lang="fr-FR" sz="2800" i="1" dirty="0" err="1" smtClean="0">
                <a:latin typeface="Gill Sans MT" panose="020B0502020104020203" pitchFamily="34" charset="0"/>
              </a:rPr>
              <a:t>merger</a:t>
            </a:r>
            <a:r>
              <a:rPr lang="fr-FR" sz="2800" dirty="0" smtClean="0">
                <a:latin typeface="Gill Sans MT" panose="020B0502020104020203" pitchFamily="34" charset="0"/>
              </a:rPr>
              <a:t> afin que le </a:t>
            </a:r>
            <a:r>
              <a:rPr lang="fr-FR" sz="2800" i="1" dirty="0" err="1" smtClean="0">
                <a:latin typeface="Gill Sans MT" panose="020B0502020104020203" pitchFamily="34" charset="0"/>
              </a:rPr>
              <a:t>merge</a:t>
            </a:r>
            <a:r>
              <a:rPr lang="fr-FR" sz="2800" dirty="0" smtClean="0">
                <a:latin typeface="Gill Sans MT" panose="020B0502020104020203" pitchFamily="34" charset="0"/>
              </a:rPr>
              <a:t> puisse se faire sans conflits sur le dépôt distant </a:t>
            </a:r>
            <a:endParaRPr lang="fr-FR" sz="28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109</a:t>
            </a:fld>
            <a:endParaRPr lang="fr-FR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61108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fr-FR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57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1. On récupère les évolutions de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endParaRPr lang="fr-FR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110</a:t>
            </a:fld>
            <a:endParaRPr lang="fr-FR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33985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2. On </a:t>
            </a:r>
            <a:r>
              <a:rPr lang="fr-FR" sz="3600" dirty="0" err="1" smtClean="0">
                <a:latin typeface="Gill Sans MT" panose="020B0502020104020203" pitchFamily="34" charset="0"/>
              </a:rPr>
              <a:t>merge</a:t>
            </a:r>
            <a:r>
              <a:rPr lang="fr-FR" sz="3600" dirty="0" smtClean="0">
                <a:latin typeface="Gill Sans MT" panose="020B0502020104020203" pitchFamily="34" charset="0"/>
              </a:rPr>
              <a:t>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fr-FR" sz="3600" dirty="0" smtClean="0">
                <a:latin typeface="Gill Sans MT" panose="020B0502020104020203" pitchFamily="34" charset="0"/>
              </a:rPr>
              <a:t> dans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et résout les conflits : le contenu de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fr-FR" sz="3600" dirty="0" smtClean="0">
                <a:latin typeface="Gill Sans MT" panose="020B0502020104020203" pitchFamily="34" charset="0"/>
              </a:rPr>
              <a:t> est désormais intégré à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endParaRPr lang="fr-FR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111</a:t>
            </a:fld>
            <a:endParaRPr lang="fr-FR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87387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3. On push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sur le dépôt distant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112</a:t>
            </a:fld>
            <a:endParaRPr lang="fr-FR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18021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4. 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merge</a:t>
            </a:r>
            <a:r>
              <a:rPr lang="fr-FR" sz="3600" dirty="0" smtClean="0">
                <a:latin typeface="Gill Sans MT" panose="020B0502020104020203" pitchFamily="34" charset="0"/>
              </a:rPr>
              <a:t>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dans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fr-FR" sz="3600" dirty="0" smtClean="0">
                <a:latin typeface="Gill Sans MT" panose="020B0502020104020203" pitchFamily="34" charset="0"/>
              </a:rPr>
              <a:t> sur le dépôt distant </a:t>
            </a:r>
            <a:r>
              <a:rPr lang="fr-FR" sz="3600" dirty="0">
                <a:latin typeface="Gill Sans MT" panose="020B0502020104020203" pitchFamily="34" charset="0"/>
              </a:rPr>
              <a:t>(</a:t>
            </a:r>
            <a:r>
              <a:rPr lang="fr-FR" sz="3600" i="1" dirty="0">
                <a:latin typeface="Gill Sans MT" panose="020B0502020104020203" pitchFamily="34" charset="0"/>
              </a:rPr>
              <a:t>no </a:t>
            </a:r>
            <a:r>
              <a:rPr lang="fr-FR" sz="3600" i="1" dirty="0" err="1">
                <a:latin typeface="Gill Sans MT" panose="020B0502020104020203" pitchFamily="34" charset="0"/>
              </a:rPr>
              <a:t>fast-forwards</a:t>
            </a:r>
            <a:r>
              <a:rPr lang="fr-FR" sz="3600" dirty="0">
                <a:latin typeface="Gill Sans MT" panose="020B0502020104020203" pitchFamily="34" charset="0"/>
              </a:rPr>
              <a:t> par défaut) une </a:t>
            </a:r>
            <a:r>
              <a:rPr lang="fr-FR" sz="3600" dirty="0" smtClean="0">
                <a:latin typeface="Gill Sans MT" panose="020B0502020104020203" pitchFamily="34" charset="0"/>
              </a:rPr>
              <a:t>fois la </a:t>
            </a:r>
            <a:r>
              <a:rPr lang="fr-FR" sz="3600" i="1" dirty="0" smtClean="0">
                <a:latin typeface="Gill Sans MT" panose="020B0502020104020203" pitchFamily="34" charset="0"/>
              </a:rPr>
              <a:t>pull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request</a:t>
            </a:r>
            <a:r>
              <a:rPr lang="fr-FR" sz="3600" dirty="0" smtClean="0">
                <a:latin typeface="Gill Sans MT" panose="020B0502020104020203" pitchFamily="34" charset="0"/>
              </a:rPr>
              <a:t> acceptée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113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6" name="ZoneTexte 5"/>
          <p:cNvSpPr txBox="1"/>
          <p:nvPr/>
        </p:nvSpPr>
        <p:spPr>
          <a:xfrm>
            <a:off x="839656" y="6279076"/>
            <a:ext cx="1051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Gill Sans MT" panose="020B0502020104020203" pitchFamily="34" charset="0"/>
              </a:rPr>
              <a:t>Le 2</a:t>
            </a:r>
            <a:r>
              <a:rPr lang="fr-FR" sz="1600" baseline="30000" dirty="0" smtClean="0">
                <a:latin typeface="Gill Sans MT" panose="020B0502020104020203" pitchFamily="34" charset="0"/>
              </a:rPr>
              <a:t>e</a:t>
            </a:r>
            <a:r>
              <a:rPr lang="fr-FR" sz="1600" dirty="0" smtClean="0">
                <a:latin typeface="Gill Sans MT" panose="020B0502020104020203" pitchFamily="34" charset="0"/>
              </a:rPr>
              <a:t> </a:t>
            </a:r>
            <a:r>
              <a:rPr lang="fr-FR" sz="1600" i="1" dirty="0" err="1" smtClean="0">
                <a:latin typeface="Gill Sans MT" panose="020B0502020104020203" pitchFamily="34" charset="0"/>
              </a:rPr>
              <a:t>merge</a:t>
            </a:r>
            <a:r>
              <a:rPr lang="fr-FR" sz="1600" dirty="0" smtClean="0">
                <a:latin typeface="Gill Sans MT" panose="020B0502020104020203" pitchFamily="34" charset="0"/>
              </a:rPr>
              <a:t> est </a:t>
            </a:r>
            <a:r>
              <a:rPr lang="fr-FR" sz="1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1600" dirty="0" smtClean="0">
                <a:latin typeface="Gill Sans MT" panose="020B0502020104020203" pitchFamily="34" charset="0"/>
              </a:rPr>
              <a:t> mais </a:t>
            </a:r>
            <a:r>
              <a:rPr lang="fr-FR" sz="1600" dirty="0" err="1" smtClean="0">
                <a:latin typeface="Gill Sans MT" panose="020B0502020104020203" pitchFamily="34" charset="0"/>
              </a:rPr>
              <a:t>Bitbucket</a:t>
            </a:r>
            <a:r>
              <a:rPr lang="fr-FR" sz="1600" dirty="0" smtClean="0">
                <a:latin typeface="Gill Sans MT" panose="020B0502020104020203" pitchFamily="34" charset="0"/>
              </a:rPr>
              <a:t> n’exécute que des </a:t>
            </a:r>
            <a:r>
              <a:rPr lang="fr-FR" sz="1600" i="1" dirty="0" smtClean="0">
                <a:latin typeface="Gill Sans MT" panose="020B0502020104020203" pitchFamily="34" charset="0"/>
              </a:rPr>
              <a:t>no-</a:t>
            </a:r>
            <a:r>
              <a:rPr lang="fr-FR" sz="1600" i="1" dirty="0" err="1" smtClean="0">
                <a:latin typeface="Gill Sans MT" panose="020B0502020104020203" pitchFamily="34" charset="0"/>
              </a:rPr>
              <a:t>fast</a:t>
            </a:r>
            <a:r>
              <a:rPr lang="fr-FR" sz="1600" i="1" dirty="0" smtClean="0">
                <a:latin typeface="Gill Sans MT" panose="020B0502020104020203" pitchFamily="34" charset="0"/>
              </a:rPr>
              <a:t>-</a:t>
            </a:r>
            <a:r>
              <a:rPr lang="fr-FR" sz="1600" i="1" dirty="0" err="1" smtClean="0">
                <a:latin typeface="Gill Sans MT" panose="020B0502020104020203" pitchFamily="34" charset="0"/>
              </a:rPr>
              <a:t>forward</a:t>
            </a:r>
            <a:r>
              <a:rPr lang="fr-FR" sz="1600" i="1" dirty="0" smtClean="0">
                <a:latin typeface="Gill Sans MT" panose="020B0502020104020203" pitchFamily="34" charset="0"/>
              </a:rPr>
              <a:t> </a:t>
            </a:r>
            <a:r>
              <a:rPr lang="fr-FR" sz="1600" i="1" dirty="0" err="1" smtClean="0">
                <a:latin typeface="Gill Sans MT" panose="020B0502020104020203" pitchFamily="34" charset="0"/>
              </a:rPr>
              <a:t>merges</a:t>
            </a:r>
            <a:r>
              <a:rPr lang="fr-FR" sz="1600" dirty="0" smtClean="0">
                <a:latin typeface="Gill Sans MT" panose="020B0502020104020203" pitchFamily="34" charset="0"/>
              </a:rPr>
              <a:t> par défaut d’où le 2</a:t>
            </a:r>
            <a:r>
              <a:rPr lang="fr-FR" sz="1600" baseline="30000" dirty="0" smtClean="0">
                <a:latin typeface="Gill Sans MT" panose="020B0502020104020203" pitchFamily="34" charset="0"/>
              </a:rPr>
              <a:t>e</a:t>
            </a:r>
            <a:r>
              <a:rPr lang="fr-FR" sz="1600" dirty="0" smtClean="0">
                <a:latin typeface="Gill Sans MT" panose="020B0502020104020203" pitchFamily="34" charset="0"/>
              </a:rPr>
              <a:t> commit de </a:t>
            </a:r>
            <a:r>
              <a:rPr lang="fr-FR" sz="1600" i="1" dirty="0" err="1" smtClean="0">
                <a:latin typeface="Gill Sans MT" panose="020B0502020104020203" pitchFamily="34" charset="0"/>
              </a:rPr>
              <a:t>merge</a:t>
            </a:r>
            <a:r>
              <a:rPr lang="fr-FR" sz="1600" dirty="0" smtClean="0">
                <a:latin typeface="Gill Sans MT" panose="020B0502020104020203" pitchFamily="34" charset="0"/>
              </a:rPr>
              <a:t>.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7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VII. Préparer sa </a:t>
            </a:r>
            <a:r>
              <a:rPr lang="fr-FR" i="1" dirty="0" smtClean="0">
                <a:latin typeface="Gill Sans MT" panose="020B0502020104020203" pitchFamily="34" charset="0"/>
              </a:rPr>
              <a:t>pull </a:t>
            </a:r>
            <a:r>
              <a:rPr lang="fr-FR" i="1" dirty="0" err="1" smtClean="0">
                <a:latin typeface="Gill Sans MT" panose="020B0502020104020203" pitchFamily="34" charset="0"/>
              </a:rPr>
              <a:t>request</a:t>
            </a:r>
            <a:r>
              <a:rPr lang="fr-FR" dirty="0" smtClean="0">
                <a:latin typeface="Gill Sans MT" panose="020B0502020104020203" pitchFamily="34" charset="0"/>
              </a:rPr>
              <a:t> </a:t>
            </a:r>
            <a:r>
              <a:rPr lang="fr-FR" dirty="0" err="1" smtClean="0">
                <a:latin typeface="Gill Sans MT" panose="020B0502020104020203" pitchFamily="34" charset="0"/>
              </a:rPr>
              <a:t>Bitbucket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VII.II </a:t>
            </a:r>
            <a:r>
              <a:rPr lang="fr-FR" dirty="0" smtClean="0">
                <a:latin typeface="Gill Sans MT" panose="020B0502020104020203" pitchFamily="34" charset="0"/>
              </a:rPr>
              <a:t>Workflow </a:t>
            </a:r>
            <a:r>
              <a:rPr lang="fr-FR" dirty="0" smtClean="0">
                <a:latin typeface="Gill Sans MT" panose="020B0502020104020203" pitchFamily="34" charset="0"/>
              </a:rPr>
              <a:t>avec </a:t>
            </a:r>
            <a:r>
              <a:rPr lang="fr-FR" i="1" dirty="0" err="1" smtClean="0">
                <a:latin typeface="Gill Sans MT" panose="020B0502020104020203" pitchFamily="34" charset="0"/>
              </a:rPr>
              <a:t>rebase</a:t>
            </a:r>
            <a:r>
              <a:rPr lang="fr-FR" dirty="0">
                <a:latin typeface="Gill Sans MT" panose="020B0502020104020203" pitchFamily="34" charset="0"/>
              </a:rPr>
              <a:t> </a:t>
            </a:r>
            <a:r>
              <a:rPr lang="fr-FR" dirty="0" smtClean="0">
                <a:latin typeface="Gill Sans MT" panose="020B0502020104020203" pitchFamily="34" charset="0"/>
              </a:rPr>
              <a:t>(déconseillé)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52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>
                <a:latin typeface="Gill Sans MT" panose="020B0502020104020203" pitchFamily="34" charset="0"/>
              </a:rPr>
              <a:t>L’idée est d’intégrer localement les évolutions de la branche dans laquelle on veut se </a:t>
            </a:r>
            <a:r>
              <a:rPr lang="fr-FR" sz="2800" i="1" dirty="0" err="1">
                <a:latin typeface="Gill Sans MT" panose="020B0502020104020203" pitchFamily="34" charset="0"/>
              </a:rPr>
              <a:t>merger</a:t>
            </a:r>
            <a:r>
              <a:rPr lang="fr-FR" sz="2800" dirty="0">
                <a:latin typeface="Gill Sans MT" panose="020B0502020104020203" pitchFamily="34" charset="0"/>
              </a:rPr>
              <a:t> afin que le </a:t>
            </a:r>
            <a:r>
              <a:rPr lang="fr-FR" sz="2800" i="1" dirty="0" err="1">
                <a:latin typeface="Gill Sans MT" panose="020B0502020104020203" pitchFamily="34" charset="0"/>
              </a:rPr>
              <a:t>merge</a:t>
            </a:r>
            <a:r>
              <a:rPr lang="fr-FR" sz="2800" dirty="0">
                <a:latin typeface="Gill Sans MT" panose="020B0502020104020203" pitchFamily="34" charset="0"/>
              </a:rPr>
              <a:t> puisse se faire sans conflits sur le dépôt distant </a:t>
            </a:r>
            <a:endParaRPr lang="fr-FR" sz="2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115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0948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1. On récupère les évolutions de </a:t>
            </a:r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116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67085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>
                <a:latin typeface="Gill Sans MT" panose="020B0502020104020203" pitchFamily="34" charset="0"/>
              </a:rPr>
              <a:t>2. On </a:t>
            </a:r>
            <a:r>
              <a:rPr lang="fr-FR" sz="3200" i="1" dirty="0" err="1" smtClean="0">
                <a:latin typeface="Gill Sans MT" panose="020B0502020104020203" pitchFamily="34" charset="0"/>
              </a:rPr>
              <a:t>rebase</a:t>
            </a:r>
            <a:r>
              <a:rPr lang="fr-FR" sz="3200" dirty="0" smtClean="0">
                <a:latin typeface="Gill Sans MT" panose="020B0502020104020203" pitchFamily="34" charset="0"/>
              </a:rPr>
              <a:t> </a:t>
            </a:r>
            <a:r>
              <a:rPr lang="fr-FR" sz="3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200" dirty="0" smtClean="0">
                <a:latin typeface="Gill Sans MT" panose="020B0502020104020203" pitchFamily="34" charset="0"/>
              </a:rPr>
              <a:t> sur </a:t>
            </a:r>
            <a:r>
              <a:rPr lang="fr-FR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fr-FR" sz="3200" dirty="0" smtClean="0">
                <a:latin typeface="Gill Sans MT" panose="020B0502020104020203" pitchFamily="34" charset="0"/>
              </a:rPr>
              <a:t> et </a:t>
            </a:r>
            <a:r>
              <a:rPr lang="fr-FR" sz="3200" dirty="0">
                <a:latin typeface="Gill Sans MT" panose="020B0502020104020203" pitchFamily="34" charset="0"/>
              </a:rPr>
              <a:t>résout les conflits : le contenu de </a:t>
            </a:r>
            <a:r>
              <a:rPr lang="fr-FR" sz="3200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fr-FR" sz="3200" dirty="0">
                <a:latin typeface="Gill Sans MT" panose="020B0502020104020203" pitchFamily="34" charset="0"/>
              </a:rPr>
              <a:t> est désormais intégré à </a:t>
            </a:r>
            <a:r>
              <a:rPr lang="fr-FR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117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5896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3. On push </a:t>
            </a:r>
            <a:r>
              <a:rPr lang="fr-FR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>
                <a:latin typeface="Gill Sans MT" panose="020B0502020104020203" pitchFamily="34" charset="0"/>
              </a:rPr>
              <a:t> sur le dépôt </a:t>
            </a:r>
            <a:r>
              <a:rPr lang="fr-FR" sz="3600" dirty="0" smtClean="0">
                <a:latin typeface="Gill Sans MT" panose="020B0502020104020203" pitchFamily="34" charset="0"/>
              </a:rPr>
              <a:t>distant, le </a:t>
            </a:r>
            <a:r>
              <a:rPr lang="fr-FR" sz="3600" i="1" dirty="0" smtClean="0">
                <a:latin typeface="Gill Sans MT" panose="020B0502020104020203" pitchFamily="34" charset="0"/>
              </a:rPr>
              <a:t>push</a:t>
            </a:r>
            <a:r>
              <a:rPr lang="fr-FR" sz="3600" dirty="0" smtClean="0">
                <a:latin typeface="Gill Sans MT" panose="020B0502020104020203" pitchFamily="34" charset="0"/>
              </a:rPr>
              <a:t> étant non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dirty="0" smtClean="0">
                <a:latin typeface="Gill Sans MT" panose="020B0502020104020203" pitchFamily="34" charset="0"/>
              </a:rPr>
              <a:t>, il doit être forcé (1)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118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5" name="ZoneTexte 4"/>
          <p:cNvSpPr txBox="1"/>
          <p:nvPr/>
        </p:nvSpPr>
        <p:spPr>
          <a:xfrm>
            <a:off x="839656" y="6279076"/>
            <a:ext cx="1051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Gill Sans MT" panose="020B0502020104020203" pitchFamily="34" charset="0"/>
              </a:rPr>
              <a:t>Remarque : </a:t>
            </a:r>
            <a:r>
              <a:rPr lang="fr-FR" sz="1600" dirty="0" err="1" smtClean="0">
                <a:latin typeface="Gill Sans MT" panose="020B0502020104020203" pitchFamily="34" charset="0"/>
              </a:rPr>
              <a:t>Bitbucket</a:t>
            </a:r>
            <a:r>
              <a:rPr lang="fr-FR" sz="1600" dirty="0" smtClean="0">
                <a:latin typeface="Gill Sans MT" panose="020B0502020104020203" pitchFamily="34" charset="0"/>
              </a:rPr>
              <a:t> propose une option permettant de refuser les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 --force</a:t>
            </a:r>
            <a:r>
              <a:rPr lang="fr-FR" sz="1600" dirty="0" smtClean="0">
                <a:latin typeface="Gill Sans MT" panose="020B0502020104020203" pitchFamily="34" charset="0"/>
              </a:rPr>
              <a:t> sur le dépôt distant.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87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Gill Sans MT" panose="020B0502020104020203" pitchFamily="34" charset="0"/>
              </a:rPr>
              <a:t>3. On push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dirty="0">
                <a:latin typeface="Gill Sans MT" panose="020B0502020104020203" pitchFamily="34" charset="0"/>
              </a:rPr>
              <a:t> sur le dépôt distant, le </a:t>
            </a:r>
            <a:r>
              <a:rPr lang="fr-FR" i="1" dirty="0">
                <a:latin typeface="Gill Sans MT" panose="020B0502020104020203" pitchFamily="34" charset="0"/>
              </a:rPr>
              <a:t>push</a:t>
            </a:r>
            <a:r>
              <a:rPr lang="fr-FR" dirty="0">
                <a:latin typeface="Gill Sans MT" panose="020B0502020104020203" pitchFamily="34" charset="0"/>
              </a:rPr>
              <a:t> étant non </a:t>
            </a:r>
            <a:r>
              <a:rPr lang="fr-FR" i="1" dirty="0" err="1">
                <a:latin typeface="Gill Sans MT" panose="020B0502020104020203" pitchFamily="34" charset="0"/>
              </a:rPr>
              <a:t>fast-forward</a:t>
            </a:r>
            <a:r>
              <a:rPr lang="fr-FR" dirty="0">
                <a:latin typeface="Gill Sans MT" panose="020B0502020104020203" pitchFamily="34" charset="0"/>
              </a:rPr>
              <a:t>, il doit être forcé </a:t>
            </a:r>
            <a:r>
              <a:rPr lang="fr-FR" dirty="0" smtClean="0">
                <a:latin typeface="Gill Sans MT" panose="020B0502020104020203" pitchFamily="34" charset="0"/>
              </a:rPr>
              <a:t>(2)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119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44837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[&lt;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startpoint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&gt;]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43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>
                <a:latin typeface="Gill Sans MT" panose="020B0502020104020203" pitchFamily="34" charset="0"/>
              </a:rPr>
              <a:t>4. On </a:t>
            </a:r>
            <a:r>
              <a:rPr lang="fr-FR" sz="3200" i="1" dirty="0" err="1">
                <a:latin typeface="Gill Sans MT" panose="020B0502020104020203" pitchFamily="34" charset="0"/>
              </a:rPr>
              <a:t>merge</a:t>
            </a:r>
            <a:r>
              <a:rPr lang="fr-FR" sz="3200" dirty="0">
                <a:latin typeface="Gill Sans MT" panose="020B0502020104020203" pitchFamily="34" charset="0"/>
              </a:rPr>
              <a:t> </a:t>
            </a:r>
            <a:r>
              <a:rPr lang="fr-FR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200" dirty="0">
                <a:latin typeface="Gill Sans MT" panose="020B0502020104020203" pitchFamily="34" charset="0"/>
              </a:rPr>
              <a:t> dans </a:t>
            </a:r>
            <a:r>
              <a:rPr lang="fr-FR" sz="3200" dirty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fr-FR" sz="3200" dirty="0">
                <a:latin typeface="Gill Sans MT" panose="020B0502020104020203" pitchFamily="34" charset="0"/>
              </a:rPr>
              <a:t> sur le dépôt distant </a:t>
            </a:r>
            <a:r>
              <a:rPr lang="fr-FR" sz="3200" dirty="0" smtClean="0">
                <a:latin typeface="Gill Sans MT" panose="020B0502020104020203" pitchFamily="34" charset="0"/>
              </a:rPr>
              <a:t>(</a:t>
            </a:r>
            <a:r>
              <a:rPr lang="fr-FR" sz="3200" i="1" dirty="0" smtClean="0">
                <a:latin typeface="Gill Sans MT" panose="020B0502020104020203" pitchFamily="34" charset="0"/>
              </a:rPr>
              <a:t>no </a:t>
            </a:r>
            <a:r>
              <a:rPr lang="fr-FR" sz="3200" i="1" dirty="0" err="1" smtClean="0">
                <a:latin typeface="Gill Sans MT" panose="020B0502020104020203" pitchFamily="34" charset="0"/>
              </a:rPr>
              <a:t>fast-forwards</a:t>
            </a:r>
            <a:r>
              <a:rPr lang="fr-FR" sz="3200" dirty="0" smtClean="0">
                <a:latin typeface="Gill Sans MT" panose="020B0502020104020203" pitchFamily="34" charset="0"/>
              </a:rPr>
              <a:t> par défaut) une </a:t>
            </a:r>
            <a:r>
              <a:rPr lang="fr-FR" sz="3200" dirty="0">
                <a:latin typeface="Gill Sans MT" panose="020B0502020104020203" pitchFamily="34" charset="0"/>
              </a:rPr>
              <a:t>fois la </a:t>
            </a:r>
            <a:r>
              <a:rPr lang="fr-FR" sz="3200" i="1" dirty="0">
                <a:latin typeface="Gill Sans MT" panose="020B0502020104020203" pitchFamily="34" charset="0"/>
              </a:rPr>
              <a:t>pull </a:t>
            </a:r>
            <a:r>
              <a:rPr lang="fr-FR" sz="3200" i="1" dirty="0" err="1">
                <a:latin typeface="Gill Sans MT" panose="020B0502020104020203" pitchFamily="34" charset="0"/>
              </a:rPr>
              <a:t>request</a:t>
            </a:r>
            <a:r>
              <a:rPr lang="fr-FR" sz="3200" dirty="0">
                <a:latin typeface="Gill Sans MT" panose="020B0502020104020203" pitchFamily="34" charset="0"/>
              </a:rPr>
              <a:t> acceptée</a:t>
            </a:r>
            <a:endParaRPr lang="fr-FR" sz="3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120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76194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VII. Préparer sa </a:t>
            </a:r>
            <a:r>
              <a:rPr lang="fr-FR" i="1" dirty="0" smtClean="0">
                <a:latin typeface="Gill Sans MT" panose="020B0502020104020203" pitchFamily="34" charset="0"/>
              </a:rPr>
              <a:t>pull </a:t>
            </a:r>
            <a:r>
              <a:rPr lang="fr-FR" i="1" dirty="0" err="1" smtClean="0">
                <a:latin typeface="Gill Sans MT" panose="020B0502020104020203" pitchFamily="34" charset="0"/>
              </a:rPr>
              <a:t>request</a:t>
            </a:r>
            <a:r>
              <a:rPr lang="fr-FR" dirty="0" smtClean="0">
                <a:latin typeface="Gill Sans MT" panose="020B0502020104020203" pitchFamily="34" charset="0"/>
              </a:rPr>
              <a:t> </a:t>
            </a:r>
            <a:r>
              <a:rPr lang="fr-FR" dirty="0" err="1" smtClean="0">
                <a:latin typeface="Gill Sans MT" panose="020B0502020104020203" pitchFamily="34" charset="0"/>
              </a:rPr>
              <a:t>Bitbucket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VII.III Retour sur les commandes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lang="fr-FR" dirty="0" smtClean="0">
                <a:latin typeface="Gill Sans MT" panose="020B0502020104020203" pitchFamily="34" charset="0"/>
              </a:rPr>
              <a:t> 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endParaRPr lang="fr-FR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591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lang="fr-FR" sz="3600" dirty="0" smtClean="0">
                <a:latin typeface="Gill Sans MT" panose="020B0502020104020203" pitchFamily="34" charset="0"/>
              </a:rPr>
              <a:t> vs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lang="fr-FR" sz="3600" dirty="0" smtClean="0">
                <a:latin typeface="Gill Sans MT" panose="020B0502020104020203" pitchFamily="34" charset="0"/>
              </a:rPr>
              <a:t> 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Gill Sans MT" panose="020B0502020104020203" pitchFamily="34" charset="0"/>
              </a:rPr>
              <a:t>: 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Préserve la structure de l’historique du projet.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Résolution des conflits plus aisée : elle se fait sur 1 commit.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Sans risque.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Gill Sans MT" panose="020B0502020104020203" pitchFamily="34" charset="0"/>
              </a:rPr>
              <a:t>: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Puissant outil permettant de restructurer et si bien utilisé, d’améliorer la lisibilité de l’historique du projet.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Résolution des conflits potentiellement pénible si la branche </a:t>
            </a:r>
            <a:r>
              <a:rPr lang="fr-FR" i="1" dirty="0" err="1" smtClean="0">
                <a:latin typeface="Gill Sans MT" panose="020B0502020104020203" pitchFamily="34" charset="0"/>
              </a:rPr>
              <a:t>rebasée</a:t>
            </a:r>
            <a:r>
              <a:rPr lang="fr-FR" dirty="0" smtClean="0">
                <a:latin typeface="Gill Sans MT" panose="020B0502020104020203" pitchFamily="34" charset="0"/>
              </a:rPr>
              <a:t> comporte de nombreux </a:t>
            </a:r>
            <a:r>
              <a:rPr lang="fr-FR" dirty="0" err="1" smtClean="0">
                <a:latin typeface="Gill Sans MT" panose="020B0502020104020203" pitchFamily="34" charset="0"/>
              </a:rPr>
              <a:t>commits</a:t>
            </a:r>
            <a:r>
              <a:rPr lang="fr-FR" dirty="0" smtClean="0">
                <a:latin typeface="Gill Sans MT" panose="020B0502020104020203" pitchFamily="34" charset="0"/>
              </a:rPr>
              <a:t>.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Si mal employée (</a:t>
            </a:r>
            <a:r>
              <a:rPr lang="fr-FR" i="1" dirty="0" err="1" smtClean="0">
                <a:latin typeface="Gill Sans MT" panose="020B0502020104020203" pitchFamily="34" charset="0"/>
              </a:rPr>
              <a:t>rebasage</a:t>
            </a:r>
            <a:r>
              <a:rPr lang="fr-FR" dirty="0" smtClean="0">
                <a:latin typeface="Gill Sans MT" panose="020B0502020104020203" pitchFamily="34" charset="0"/>
              </a:rPr>
              <a:t> de branches déjà présentes sur le dépôt distant), risque de perte d’historique.</a:t>
            </a:r>
          </a:p>
          <a:p>
            <a:r>
              <a:rPr lang="fr-FR" dirty="0" smtClean="0">
                <a:latin typeface="Gill Sans MT" panose="020B0502020104020203" pitchFamily="34" charset="0"/>
              </a:rPr>
              <a:t>Ni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lang="fr-FR" dirty="0" smtClean="0">
                <a:latin typeface="Gill Sans MT" panose="020B0502020104020203" pitchFamily="34" charset="0"/>
              </a:rPr>
              <a:t>, ni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lang="fr-FR" dirty="0" smtClean="0">
                <a:latin typeface="Gill Sans MT" panose="020B0502020104020203" pitchFamily="34" charset="0"/>
              </a:rPr>
              <a:t> ne sont la solution miracle pour obtenir un historique lisible : 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Exemple : Ne pas faire de branches « trop longues ».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79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VIII. Effacer des branches Git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VIII.I Effacer une branche locale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43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Si la branche à supprimer a déjà été fusionnée à au moins une branche…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124</a:t>
            </a:fld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244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…Git ne fait pas d’histoires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125</a:t>
            </a:fld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2405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Si la branche à supprimer n’a pas encore été fusionnée, Git refuse la suppression (sinon perte de </a:t>
            </a:r>
            <a:r>
              <a:rPr lang="fr-FR" sz="3600" dirty="0" err="1" smtClean="0">
                <a:latin typeface="Gill Sans MT" panose="020B0502020104020203" pitchFamily="34" charset="0"/>
              </a:rPr>
              <a:t>commits</a:t>
            </a:r>
            <a:r>
              <a:rPr lang="fr-FR" sz="3600" dirty="0" smtClean="0">
                <a:latin typeface="Gill Sans MT" panose="020B0502020104020203" pitchFamily="34" charset="0"/>
              </a:rPr>
              <a:t>)…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126</a:t>
            </a:fld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56107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… à moins de forcer l’exécution de la commande (1)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127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46295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… à moins de forcer l’exécution de la commande (2)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128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7834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VIII. Effacer des branches Git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VIII.II Effacer une branche distante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8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-b &lt;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[&lt;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startpoint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&gt;]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851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Effacer une branche distante inclus la suppression de la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</a:rPr>
              <a:t>branch</a:t>
            </a:r>
            <a:r>
              <a:rPr lang="fr-FR" sz="3600" dirty="0" smtClean="0">
                <a:latin typeface="Gill Sans MT" panose="020B0502020104020203" pitchFamily="34" charset="0"/>
              </a:rPr>
              <a:t> associée sur le dépôt local…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130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16773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…mais la branche locale est préservée : la supprimer ensuite ou attention à ne pas la </a:t>
            </a:r>
            <a:r>
              <a:rPr lang="fr-FR" sz="3600" i="1" dirty="0" err="1" smtClean="0">
                <a:latin typeface="Gill Sans MT" panose="020B0502020104020203" pitchFamily="34" charset="0"/>
              </a:rPr>
              <a:t>pusher</a:t>
            </a:r>
            <a:r>
              <a:rPr lang="fr-FR" sz="3600" dirty="0" smtClean="0">
                <a:latin typeface="Gill Sans MT" panose="020B0502020104020203" pitchFamily="34" charset="0"/>
              </a:rPr>
              <a:t> de nouveau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131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4482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VIII. Effacer des branches Git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VIII.III Effacer une </a:t>
            </a:r>
            <a:r>
              <a:rPr lang="fr-FR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i="1" dirty="0" smtClean="0">
                <a:latin typeface="Gill Sans MT" panose="020B0502020104020203" pitchFamily="34" charset="0"/>
              </a:rPr>
              <a:t> </a:t>
            </a:r>
            <a:r>
              <a:rPr lang="fr-FR" i="1" dirty="0" err="1" smtClean="0">
                <a:latin typeface="Gill Sans MT" panose="020B0502020104020203" pitchFamily="34" charset="0"/>
              </a:rPr>
              <a:t>branch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5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Git laisse la possibilité de n’effacer qu’une (ou plusieurs)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</a:rPr>
              <a:t>branch</a:t>
            </a:r>
            <a:r>
              <a:rPr lang="fr-FR" sz="3600" i="1" dirty="0" smtClean="0">
                <a:latin typeface="Gill Sans MT" panose="020B0502020104020203" pitchFamily="34" charset="0"/>
              </a:rPr>
              <a:t>(es)</a:t>
            </a:r>
            <a:r>
              <a:rPr lang="fr-FR" sz="3600" dirty="0" smtClean="0">
                <a:latin typeface="Gill Sans MT" panose="020B0502020104020203" pitchFamily="34" charset="0"/>
              </a:rPr>
              <a:t>…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133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71584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…mais cela n’a de sens que si la branche distante associée n’existe déjà plus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134</a:t>
            </a:fld>
            <a:endParaRPr lang="fr-FR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86238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VIII. Effacer des branches Git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VIII.IV Nettoyer mon dépôt local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--prune</a:t>
            </a:r>
            <a:endParaRPr lang="fr-FR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68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L’option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--prune</a:t>
            </a:r>
            <a:r>
              <a:rPr lang="fr-FR" sz="3600" dirty="0" smtClean="0">
                <a:latin typeface="Gill Sans MT" panose="020B0502020104020203" pitchFamily="34" charset="0"/>
              </a:rPr>
              <a:t> permet de supprimer les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sz="3600" i="1" dirty="0" smtClean="0">
                <a:latin typeface="Gill Sans MT" panose="020B0502020104020203" pitchFamily="34" charset="0"/>
              </a:rPr>
              <a:t> branches </a:t>
            </a:r>
            <a:r>
              <a:rPr lang="fr-FR" sz="3600" dirty="0" smtClean="0">
                <a:latin typeface="Gill Sans MT" panose="020B0502020104020203" pitchFamily="34" charset="0"/>
              </a:rPr>
              <a:t>des branches distantes n’existant plus  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136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05333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… avant de procéder au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fetch</a:t>
            </a:r>
            <a:r>
              <a:rPr lang="fr-FR" sz="3600" dirty="0" smtClean="0">
                <a:latin typeface="Gill Sans MT" panose="020B0502020104020203" pitchFamily="34" charset="0"/>
              </a:rPr>
              <a:t> proprement dit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137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7" name="ZoneTexte 6"/>
          <p:cNvSpPr txBox="1"/>
          <p:nvPr/>
        </p:nvSpPr>
        <p:spPr>
          <a:xfrm>
            <a:off x="839657" y="6279076"/>
            <a:ext cx="9985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Gill Sans MT" panose="020B0502020104020203" pitchFamily="34" charset="0"/>
              </a:rPr>
              <a:t>Remarque : peut être activé par défaut, cf. les configurations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fetch.prune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/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.&lt;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&gt;.prune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55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Exemple : je viens de </a:t>
            </a:r>
            <a:r>
              <a:rPr lang="fr-FR" sz="3600" i="1" dirty="0" err="1" smtClean="0">
                <a:latin typeface="Gill Sans MT" panose="020B0502020104020203" pitchFamily="34" charset="0"/>
              </a:rPr>
              <a:t>merger</a:t>
            </a:r>
            <a:r>
              <a:rPr lang="fr-FR" sz="3600" dirty="0" smtClean="0">
                <a:latin typeface="Gill Sans MT" panose="020B0502020104020203" pitchFamily="34" charset="0"/>
              </a:rPr>
              <a:t> (et de supprimer) ma branche sur </a:t>
            </a:r>
            <a:r>
              <a:rPr lang="fr-FR" sz="3600" dirty="0" err="1" smtClean="0">
                <a:latin typeface="Gill Sans MT" panose="020B0502020104020203" pitchFamily="34" charset="0"/>
              </a:rPr>
              <a:t>Bitbucket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138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12143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On se synchronise…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139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22169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I. Les branches Git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I.III Refléter l’état du dépôt distant </a:t>
            </a:r>
            <a:r>
              <a:rPr lang="fr-FR" dirty="0">
                <a:latin typeface="Gill Sans MT" panose="020B0502020104020203" pitchFamily="34" charset="0"/>
              </a:rPr>
              <a:t>sur le dépôt local : </a:t>
            </a:r>
            <a:r>
              <a:rPr lang="fr-FR" dirty="0" smtClean="0">
                <a:latin typeface="Gill Sans MT" panose="020B0502020104020203" pitchFamily="34" charset="0"/>
              </a:rPr>
              <a:t>les </a:t>
            </a:r>
            <a:r>
              <a:rPr lang="fr-FR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i="1" dirty="0" smtClean="0">
                <a:latin typeface="Gill Sans MT" panose="020B0502020104020203" pitchFamily="34" charset="0"/>
              </a:rPr>
              <a:t> branches</a:t>
            </a:r>
            <a:r>
              <a:rPr lang="fr-FR" dirty="0" smtClean="0">
                <a:latin typeface="Gill Sans MT" panose="020B0502020104020203" pitchFamily="34" charset="0"/>
              </a:rPr>
              <a:t> 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9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…et nettoie son dépôt local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140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0438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VIII. Effacer des branches Git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VIII.V Bilan</a:t>
            </a:r>
            <a:endParaRPr lang="fr-FR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57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Suppression de branches : le minimum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142</a:t>
            </a:fld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Si on supprime sa branche locale : ne pas oublier </a:t>
            </a:r>
            <a:r>
              <a:rPr lang="fr-FR" dirty="0"/>
              <a:t>si elle avait été </a:t>
            </a:r>
            <a:r>
              <a:rPr lang="fr-FR" i="1" dirty="0" err="1" smtClean="0"/>
              <a:t>pushée</a:t>
            </a:r>
            <a:r>
              <a:rPr lang="fr-FR" dirty="0" smtClean="0"/>
              <a:t>, de supprimer la branche distante associée (et sa </a:t>
            </a:r>
            <a:r>
              <a:rPr lang="fr-FR" i="1" dirty="0" err="1" smtClean="0"/>
              <a:t>remote-tracking</a:t>
            </a:r>
            <a:r>
              <a:rPr lang="fr-FR" i="1" dirty="0" smtClean="0"/>
              <a:t> </a:t>
            </a:r>
            <a:r>
              <a:rPr lang="fr-FR" i="1" dirty="0" err="1" smtClean="0"/>
              <a:t>branch</a:t>
            </a:r>
            <a:r>
              <a:rPr lang="fr-FR" dirty="0" smtClean="0"/>
              <a:t>) :</a:t>
            </a:r>
          </a:p>
          <a:p>
            <a:pPr lvl="1"/>
            <a:r>
              <a:rPr lang="fr-FR" dirty="0" smtClean="0"/>
              <a:t>Sinon, on risque de la </a:t>
            </a:r>
            <a:r>
              <a:rPr lang="fr-FR" i="1" dirty="0" err="1" smtClean="0"/>
              <a:t>fetcher</a:t>
            </a:r>
            <a:r>
              <a:rPr lang="fr-FR" dirty="0" smtClean="0"/>
              <a:t> de nouveau au prochain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/>
              <a:t>Si on supprime une branche distante : ne pas oublier de supprimer la branche locale associée :</a:t>
            </a:r>
          </a:p>
          <a:p>
            <a:pPr lvl="1"/>
            <a:r>
              <a:rPr lang="fr-FR" dirty="0" smtClean="0"/>
              <a:t>Sinon, on risque de la </a:t>
            </a:r>
            <a:r>
              <a:rPr lang="fr-FR" i="1" dirty="0" err="1" smtClean="0"/>
              <a:t>pusher</a:t>
            </a:r>
            <a:r>
              <a:rPr lang="fr-FR" dirty="0" smtClean="0"/>
              <a:t> et de la recréer sur le dépôt distant (lors d’un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 --all</a:t>
            </a:r>
            <a:r>
              <a:rPr lang="fr-FR" dirty="0" smtClean="0"/>
              <a:t> par exemple)</a:t>
            </a:r>
          </a:p>
          <a:p>
            <a:r>
              <a:rPr lang="fr-FR" dirty="0" smtClean="0"/>
              <a:t>S’aider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[-l|--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 –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vv</a:t>
            </a:r>
            <a:r>
              <a:rPr lang="fr-FR" dirty="0" smtClean="0"/>
              <a:t> (ainsi que </a:t>
            </a:r>
            <a:r>
              <a:rPr lang="fr-FR" dirty="0"/>
              <a:t>des </a:t>
            </a:r>
            <a:r>
              <a:rPr lang="fr-FR" i="1" dirty="0"/>
              <a:t>flags</a:t>
            </a:r>
            <a:r>
              <a:rPr lang="fr-FR" dirty="0"/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merged</a:t>
            </a:r>
            <a:r>
              <a:rPr lang="fr-FR" dirty="0" smtClean="0"/>
              <a:t> </a:t>
            </a:r>
            <a:r>
              <a:rPr lang="fr-FR" dirty="0"/>
              <a:t>et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--no-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merged</a:t>
            </a:r>
            <a:r>
              <a:rPr lang="fr-FR" dirty="0" smtClean="0"/>
              <a:t>) pour gérer les branches sur son dépôt local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049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Annexes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92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Annexe A : configurations Git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61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Accéder à / définir un paramètre de configuration Git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145</a:t>
            </a:fld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Gill Sans MT" panose="020B0502020104020203" pitchFamily="34" charset="0"/>
              </a:rPr>
              <a:t>Accéder à un paramètre de configuration :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Syntaxe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config [--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Attention :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config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ne permet pas d’accéder aux valeurs par défaut mais ne 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peut retourner que les valeurs de paramètres 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préalablement explicitement fixés. Pour obtenir les valeurs par défaut : cf. documentation 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Git.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Assigner une valeur à un paramètre de configuration :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Syntaxe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config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value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Peut être complété des </a:t>
            </a:r>
            <a:r>
              <a:rPr lang="fr-FR" i="1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flags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--local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--global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ou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--system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(entre autres), en fonction de la portée qu’on souhaite donner à ce paramètre (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--local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par défaut).</a:t>
            </a:r>
          </a:p>
        </p:txBody>
      </p:sp>
    </p:spTree>
    <p:extLst>
      <p:ext uri="{BB962C8B-B14F-4D97-AF65-F5344CB8AC3E}">
        <p14:creationId xmlns:p14="http://schemas.microsoft.com/office/powerpoint/2010/main" val="21934856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Annexe B : </a:t>
            </a:r>
            <a:r>
              <a:rPr lang="fr-FR" i="1" dirty="0" err="1" smtClean="0">
                <a:latin typeface="Gill Sans MT" panose="020B0502020104020203" pitchFamily="34" charset="0"/>
              </a:rPr>
              <a:t>detached</a:t>
            </a:r>
            <a:r>
              <a:rPr lang="fr-FR" i="1" dirty="0" smtClean="0">
                <a:latin typeface="Gill Sans MT" panose="020B0502020104020203" pitchFamily="34" charset="0"/>
              </a:rPr>
              <a:t> </a:t>
            </a:r>
            <a:r>
              <a:rPr lang="fr-FR" dirty="0" smtClean="0">
                <a:latin typeface="Gill Sans MT" panose="020B0502020104020203" pitchFamily="34" charset="0"/>
              </a:rPr>
              <a:t>HEAD</a:t>
            </a:r>
            <a:r>
              <a:rPr lang="fr-FR" i="1" dirty="0" smtClean="0">
                <a:latin typeface="Gill Sans MT" panose="020B0502020104020203" pitchFamily="34" charset="0"/>
              </a:rPr>
              <a:t> mode</a:t>
            </a:r>
            <a:endParaRPr lang="fr-FR" i="1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80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Se trouver en état de </a:t>
            </a:r>
            <a:r>
              <a:rPr lang="fr-FR" sz="3600" i="1" dirty="0" err="1" smtClean="0">
                <a:latin typeface="Gill Sans MT" panose="020B0502020104020203" pitchFamily="34" charset="0"/>
              </a:rPr>
              <a:t>detached</a:t>
            </a:r>
            <a:r>
              <a:rPr lang="fr-FR" sz="3600" dirty="0" smtClean="0">
                <a:latin typeface="Gill Sans MT" panose="020B0502020104020203" pitchFamily="34" charset="0"/>
              </a:rPr>
              <a:t> HEAD signifie simplement que HEAD ne pointe plus vers une branche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147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5315656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Pour retourner à l’état d’</a:t>
            </a:r>
            <a:r>
              <a:rPr lang="fr-FR" sz="3600" i="1" dirty="0" err="1" smtClean="0">
                <a:latin typeface="Gill Sans MT" panose="020B0502020104020203" pitchFamily="34" charset="0"/>
              </a:rPr>
              <a:t>attached</a:t>
            </a:r>
            <a:r>
              <a:rPr lang="fr-FR" sz="3600" dirty="0" smtClean="0">
                <a:latin typeface="Gill Sans MT" panose="020B0502020104020203" pitchFamily="34" charset="0"/>
              </a:rPr>
              <a:t> HEAD, il suffit simplement de </a:t>
            </a:r>
            <a:r>
              <a:rPr lang="fr-FR" sz="3600" i="1" dirty="0" err="1" smtClean="0">
                <a:latin typeface="Gill Sans MT" panose="020B0502020104020203" pitchFamily="34" charset="0"/>
              </a:rPr>
              <a:t>checkout</a:t>
            </a:r>
            <a:r>
              <a:rPr lang="fr-FR" sz="3600" dirty="0" smtClean="0">
                <a:latin typeface="Gill Sans MT" panose="020B0502020104020203" pitchFamily="34" charset="0"/>
              </a:rPr>
              <a:t> une branche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148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3512536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Annexe C : </a:t>
            </a:r>
            <a:r>
              <a:rPr lang="fr-FR" i="1" dirty="0" smtClean="0">
                <a:latin typeface="Gill Sans MT" panose="020B0502020104020203" pitchFamily="34" charset="0"/>
              </a:rPr>
              <a:t>non </a:t>
            </a:r>
            <a:r>
              <a:rPr lang="fr-FR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i="1" dirty="0" smtClean="0">
                <a:latin typeface="Gill Sans MT" panose="020B0502020104020203" pitchFamily="34" charset="0"/>
              </a:rPr>
              <a:t> </a:t>
            </a:r>
            <a:r>
              <a:rPr lang="fr-FR" i="1" dirty="0" err="1" smtClean="0">
                <a:latin typeface="Gill Sans MT" panose="020B0502020104020203" pitchFamily="34" charset="0"/>
              </a:rPr>
              <a:t>fetch</a:t>
            </a:r>
            <a:endParaRPr lang="fr-FR" i="1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112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Les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remote-trackings</a:t>
            </a:r>
            <a:r>
              <a:rPr lang="fr-FR" sz="3600" i="1" dirty="0" smtClean="0">
                <a:latin typeface="Gill Sans MT" panose="020B0502020104020203" pitchFamily="34" charset="0"/>
              </a:rPr>
              <a:t> branches</a:t>
            </a:r>
            <a:r>
              <a:rPr lang="fr-FR" sz="3600" dirty="0" smtClean="0">
                <a:latin typeface="Gill Sans MT" panose="020B0502020104020203" pitchFamily="34" charset="0"/>
              </a:rPr>
              <a:t> sont des branches locales servant à refléter l’état du dépôt distant  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15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02906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Symétrique de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r>
              <a:rPr lang="fr-FR" sz="3600" dirty="0" smtClean="0">
                <a:latin typeface="Gill Sans MT" panose="020B0502020104020203" pitchFamily="34" charset="0"/>
              </a:rPr>
              <a:t>, un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 smtClean="0">
                <a:latin typeface="Gill Sans MT" panose="020B0502020104020203" pitchFamily="34" charset="0"/>
              </a:rPr>
              <a:t> implique </a:t>
            </a:r>
            <a:r>
              <a:rPr lang="fr-FR" sz="3600" dirty="0">
                <a:latin typeface="Gill Sans MT" panose="020B0502020104020203" pitchFamily="34" charset="0"/>
              </a:rPr>
              <a:t>le déplacement </a:t>
            </a:r>
            <a:r>
              <a:rPr lang="fr-FR" sz="3600" dirty="0" smtClean="0">
                <a:latin typeface="Gill Sans MT" panose="020B0502020104020203" pitchFamily="34" charset="0"/>
              </a:rPr>
              <a:t>de branches (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sz="3600" i="1" dirty="0" smtClean="0">
                <a:latin typeface="Gill Sans MT" panose="020B0502020104020203" pitchFamily="34" charset="0"/>
              </a:rPr>
              <a:t> branches</a:t>
            </a:r>
            <a:r>
              <a:rPr lang="fr-FR" sz="3600" dirty="0" smtClean="0">
                <a:latin typeface="Gill Sans MT" panose="020B0502020104020203" pitchFamily="34" charset="0"/>
              </a:rPr>
              <a:t>)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150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2719819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Le </a:t>
            </a:r>
            <a:r>
              <a:rPr lang="fr-FR" sz="3600" dirty="0">
                <a:latin typeface="Gill Sans MT" panose="020B0502020104020203" pitchFamily="34" charset="0"/>
              </a:rPr>
              <a:t>déplacement de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en cas de </a:t>
            </a:r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dirty="0" smtClean="0">
                <a:latin typeface="Gill Sans MT" panose="020B0502020104020203" pitchFamily="34" charset="0"/>
              </a:rPr>
              <a:t>est ici non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151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7747044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Toutefois et par défaut, les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 smtClean="0">
                <a:latin typeface="Gill Sans MT" panose="020B0502020104020203" pitchFamily="34" charset="0"/>
              </a:rPr>
              <a:t> non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dirty="0" smtClean="0">
                <a:latin typeface="Gill Sans MT" panose="020B0502020104020203" pitchFamily="34" charset="0"/>
              </a:rPr>
              <a:t> sont autorisés pour les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sz="3600" i="1" dirty="0" smtClean="0">
                <a:latin typeface="Gill Sans MT" panose="020B0502020104020203" pitchFamily="34" charset="0"/>
              </a:rPr>
              <a:t> branches</a:t>
            </a:r>
            <a:r>
              <a:rPr lang="fr-FR" sz="3600" dirty="0" smtClean="0">
                <a:latin typeface="Gill Sans MT" panose="020B0502020104020203" pitchFamily="34" charset="0"/>
              </a:rPr>
              <a:t>…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152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664182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… pas besoin de recourir à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--force</a:t>
            </a:r>
            <a:r>
              <a:rPr lang="fr-FR" sz="3600" dirty="0" smtClean="0">
                <a:latin typeface="Gill Sans MT" panose="020B0502020104020203" pitchFamily="34" charset="0"/>
              </a:rPr>
              <a:t> pour ces dernières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153</a:t>
            </a:fld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629137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Les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sz="3600" i="1" dirty="0" smtClean="0">
                <a:latin typeface="Gill Sans MT" panose="020B0502020104020203" pitchFamily="34" charset="0"/>
              </a:rPr>
              <a:t> branches</a:t>
            </a:r>
            <a:r>
              <a:rPr lang="fr-FR" sz="3600" dirty="0" smtClean="0">
                <a:latin typeface="Gill Sans MT" panose="020B0502020104020203" pitchFamily="34" charset="0"/>
              </a:rPr>
              <a:t>…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Sont des branches </a:t>
            </a:r>
            <a:r>
              <a:rPr lang="fr-FR" u="sng" dirty="0" smtClean="0">
                <a:latin typeface="Gill Sans MT" panose="020B0502020104020203" pitchFamily="34" charset="0"/>
              </a:rPr>
              <a:t>locales</a:t>
            </a:r>
            <a:r>
              <a:rPr lang="fr-FR" dirty="0" smtClean="0">
                <a:latin typeface="Gill Sans MT" panose="020B0502020104020203" pitchFamily="34" charset="0"/>
              </a:rPr>
              <a:t> donnant l’état des branches distantes.</a:t>
            </a:r>
          </a:p>
          <a:p>
            <a:r>
              <a:rPr lang="fr-FR" dirty="0" smtClean="0">
                <a:latin typeface="Gill Sans MT" panose="020B0502020104020203" pitchFamily="34" charset="0"/>
              </a:rPr>
              <a:t>Sont inamovibles (mais on peut les </a:t>
            </a:r>
            <a:r>
              <a:rPr lang="fr-FR" i="1" dirty="0" err="1" smtClean="0">
                <a:latin typeface="Gill Sans MT" panose="020B0502020104020203" pitchFamily="34" charset="0"/>
              </a:rPr>
              <a:t>checkout</a:t>
            </a:r>
            <a:r>
              <a:rPr lang="fr-FR" dirty="0" smtClean="0">
                <a:latin typeface="Gill Sans MT" panose="020B0502020104020203" pitchFamily="34" charset="0"/>
              </a:rPr>
              <a:t>).</a:t>
            </a:r>
          </a:p>
          <a:p>
            <a:r>
              <a:rPr lang="fr-FR" dirty="0" smtClean="0">
                <a:latin typeface="Gill Sans MT" panose="020B0502020104020203" pitchFamily="34" charset="0"/>
              </a:rPr>
              <a:t>Sont toujours de la forme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&gt;/&lt;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.</a:t>
            </a:r>
          </a:p>
          <a:p>
            <a:r>
              <a:rPr lang="fr-FR" dirty="0" smtClean="0">
                <a:latin typeface="Gill Sans MT" panose="020B0502020104020203" pitchFamily="34" charset="0"/>
              </a:rPr>
              <a:t>Sont </a:t>
            </a:r>
            <a:r>
              <a:rPr lang="fr-FR" dirty="0" err="1" smtClean="0">
                <a:latin typeface="Gill Sans MT" panose="020B0502020104020203" pitchFamily="34" charset="0"/>
              </a:rPr>
              <a:t>listables</a:t>
            </a:r>
            <a:r>
              <a:rPr lang="fr-FR" dirty="0" smtClean="0">
                <a:latin typeface="Gill Sans MT" panose="020B0502020104020203" pitchFamily="34" charset="0"/>
              </a:rPr>
              <a:t> avec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[-l | --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] –r|--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remotes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Sont mises à jour à chaque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.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32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I. Les branches Git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I.IV Résumé 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85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Branches Git : résumé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18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65106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II. Est-il possible de perdre des données avec Git ?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II.I La </a:t>
            </a:r>
            <a:r>
              <a:rPr lang="fr-FR" i="1" dirty="0" err="1" smtClean="0">
                <a:latin typeface="Gill Sans MT" panose="020B0502020104020203" pitchFamily="34" charset="0"/>
              </a:rPr>
              <a:t>garbage</a:t>
            </a:r>
            <a:r>
              <a:rPr lang="fr-FR" i="1" dirty="0" smtClean="0">
                <a:latin typeface="Gill Sans MT" panose="020B0502020104020203" pitchFamily="34" charset="0"/>
              </a:rPr>
              <a:t> collection</a:t>
            </a:r>
            <a:r>
              <a:rPr lang="fr-FR" dirty="0" smtClean="0">
                <a:latin typeface="Gill Sans MT" panose="020B0502020104020203" pitchFamily="34" charset="0"/>
              </a:rPr>
              <a:t> Git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394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Préambule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>
                <a:latin typeface="Gill Sans MT" panose="020B0502020104020203" pitchFamily="34" charset="0"/>
              </a:rPr>
              <a:t>À qui s’adresse cette présentation ?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À des personnes utilisant déjà Git régulièrement.</a:t>
            </a:r>
          </a:p>
          <a:p>
            <a:pPr lvl="1"/>
            <a:r>
              <a:rPr lang="fr-FR" dirty="0">
                <a:latin typeface="Gill Sans MT" panose="020B0502020104020203" pitchFamily="34" charset="0"/>
              </a:rPr>
              <a:t>À </a:t>
            </a:r>
            <a:r>
              <a:rPr lang="fr-FR" dirty="0" smtClean="0">
                <a:latin typeface="Gill Sans MT" panose="020B0502020104020203" pitchFamily="34" charset="0"/>
              </a:rPr>
              <a:t>des personnes se sentant désarmées face aux problèmes pouvant survenir dans l’utilisation de commandes de base (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r>
              <a:rPr lang="fr-FR" dirty="0" smtClean="0">
                <a:latin typeface="Gill Sans MT" panose="020B0502020104020203" pitchFamily="34" charset="0"/>
              </a:rPr>
              <a:t>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pull </a:t>
            </a:r>
            <a:r>
              <a:rPr lang="fr-FR" dirty="0" smtClean="0">
                <a:latin typeface="Gill Sans MT" panose="020B0502020104020203" pitchFamily="34" charset="0"/>
              </a:rPr>
              <a:t>notamment</a:t>
            </a:r>
            <a:r>
              <a:rPr lang="fr-FR" dirty="0" smtClean="0">
                <a:latin typeface="Gill Sans MT" panose="020B0502020104020203" pitchFamily="34" charset="0"/>
              </a:rPr>
              <a:t>).</a:t>
            </a:r>
            <a:endParaRPr lang="fr-FR" dirty="0">
              <a:latin typeface="Gill Sans MT" panose="020B0502020104020203" pitchFamily="34" charset="0"/>
            </a:endParaRPr>
          </a:p>
          <a:p>
            <a:r>
              <a:rPr lang="fr-FR" dirty="0" smtClean="0">
                <a:latin typeface="Gill Sans MT" panose="020B0502020104020203" pitchFamily="34" charset="0"/>
              </a:rPr>
              <a:t>Thèmes non-abordés dans cette présentation :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Les 3 </a:t>
            </a:r>
            <a:r>
              <a:rPr lang="fr-FR" i="1" dirty="0" err="1" smtClean="0">
                <a:latin typeface="Gill Sans MT" panose="020B0502020104020203" pitchFamily="34" charset="0"/>
              </a:rPr>
              <a:t>trees</a:t>
            </a:r>
            <a:r>
              <a:rPr lang="fr-FR" dirty="0" smtClean="0">
                <a:latin typeface="Gill Sans MT" panose="020B0502020104020203" pitchFamily="34" charset="0"/>
              </a:rPr>
              <a:t> de Git et les commandes connexes (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fr-FR" dirty="0" smtClean="0">
                <a:latin typeface="Gill Sans MT" panose="020B0502020104020203" pitchFamily="34" charset="0"/>
              </a:rPr>
              <a:t>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reset</a:t>
            </a:r>
            <a:r>
              <a:rPr lang="fr-FR" dirty="0" smtClean="0">
                <a:latin typeface="Gill Sans MT" panose="020B0502020104020203" pitchFamily="34" charset="0"/>
              </a:rPr>
              <a:t>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stash</a:t>
            </a:r>
            <a:r>
              <a:rPr lang="fr-FR" dirty="0" smtClean="0">
                <a:latin typeface="Gill Sans MT" panose="020B0502020104020203" pitchFamily="34" charset="0"/>
              </a:rPr>
              <a:t>, etc</a:t>
            </a:r>
            <a:r>
              <a:rPr lang="fr-FR" dirty="0" smtClean="0">
                <a:latin typeface="Gill Sans MT" panose="020B0502020104020203" pitchFamily="34" charset="0"/>
              </a:rPr>
              <a:t>.).</a:t>
            </a:r>
            <a:endParaRPr lang="fr-FR" dirty="0">
              <a:latin typeface="Gill Sans MT" panose="020B0502020104020203" pitchFamily="34" charset="0"/>
            </a:endParaRPr>
          </a:p>
          <a:p>
            <a:r>
              <a:rPr lang="fr-FR" dirty="0" smtClean="0">
                <a:latin typeface="Gill Sans MT" panose="020B0502020104020203" pitchFamily="34" charset="0"/>
              </a:rPr>
              <a:t>Vos </a:t>
            </a:r>
            <a:r>
              <a:rPr lang="fr-FR" dirty="0" err="1" smtClean="0">
                <a:latin typeface="Gill Sans MT" panose="020B0502020104020203" pitchFamily="34" charset="0"/>
              </a:rPr>
              <a:t>IDEs</a:t>
            </a:r>
            <a:r>
              <a:rPr lang="fr-FR" dirty="0" smtClean="0">
                <a:latin typeface="Gill Sans MT" panose="020B0502020104020203" pitchFamily="34" charset="0"/>
              </a:rPr>
              <a:t> intègrent Git : voyez comment elles peuvent vous aider </a:t>
            </a:r>
            <a:r>
              <a:rPr lang="fr-FR" dirty="0" smtClean="0">
                <a:latin typeface="Gill Sans MT" panose="020B0502020104020203" pitchFamily="34" charset="0"/>
              </a:rPr>
              <a:t>!</a:t>
            </a:r>
          </a:p>
          <a:p>
            <a:r>
              <a:rPr lang="fr-FR" dirty="0" smtClean="0">
                <a:latin typeface="Gill Sans MT" panose="020B0502020104020203" pitchFamily="34" charset="0"/>
              </a:rPr>
              <a:t>Avertissement : certaines commandes présentées peuvent ne pas être reconnues en Git 1.x.</a:t>
            </a:r>
            <a:endParaRPr lang="fr-FR" dirty="0">
              <a:latin typeface="Gill Sans MT" panose="020B0502020104020203" pitchFamily="34" charset="0"/>
            </a:endParaRPr>
          </a:p>
          <a:p>
            <a:endParaRPr lang="fr-FR" dirty="0" smtClean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2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Tout objet que Git considère </a:t>
            </a:r>
            <a:r>
              <a:rPr lang="fr-FR" sz="3600" i="1" dirty="0" err="1" smtClean="0">
                <a:latin typeface="Gill Sans MT" panose="020B0502020104020203" pitchFamily="34" charset="0"/>
              </a:rPr>
              <a:t>unreachable</a:t>
            </a:r>
            <a:r>
              <a:rPr lang="fr-FR" sz="3600" dirty="0" smtClean="0">
                <a:latin typeface="Gill Sans MT" panose="020B0502020104020203" pitchFamily="34" charset="0"/>
              </a:rPr>
              <a:t> sera ou risque d’être perdu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Git peut être vu comme une base de données qui est nettoyée automatiquement régulièrement (</a:t>
            </a:r>
            <a:r>
              <a:rPr lang="fr-FR" i="1" dirty="0" err="1" smtClean="0"/>
              <a:t>garbage</a:t>
            </a:r>
            <a:r>
              <a:rPr lang="fr-FR" i="1" dirty="0" smtClean="0"/>
              <a:t> collection</a:t>
            </a:r>
            <a:r>
              <a:rPr lang="fr-FR" dirty="0" smtClean="0"/>
              <a:t>) pour des raisons de performance.</a:t>
            </a:r>
          </a:p>
          <a:p>
            <a:r>
              <a:rPr lang="fr-FR" dirty="0" smtClean="0"/>
              <a:t>Les </a:t>
            </a:r>
            <a:r>
              <a:rPr lang="fr-FR" i="1" dirty="0" err="1" smtClean="0"/>
              <a:t>unreachable</a:t>
            </a:r>
            <a:r>
              <a:rPr lang="fr-FR" i="1" dirty="0" smtClean="0"/>
              <a:t> </a:t>
            </a:r>
            <a:r>
              <a:rPr lang="fr-FR" i="1" dirty="0" err="1" smtClean="0"/>
              <a:t>objects</a:t>
            </a:r>
            <a:r>
              <a:rPr lang="fr-FR" dirty="0" smtClean="0"/>
              <a:t> sont en particulier supprimés lors de ces nettoyages périodiques.</a:t>
            </a:r>
          </a:p>
          <a:p>
            <a:r>
              <a:rPr lang="fr-FR" dirty="0" smtClean="0"/>
              <a:t>Une suite de </a:t>
            </a:r>
            <a:r>
              <a:rPr lang="fr-FR" dirty="0" err="1" smtClean="0"/>
              <a:t>commits</a:t>
            </a:r>
            <a:r>
              <a:rPr lang="fr-FR" dirty="0" smtClean="0"/>
              <a:t> vers l’extrémité de laquelle ne pointe aucune branche est considérée </a:t>
            </a:r>
            <a:r>
              <a:rPr lang="fr-FR" i="1" dirty="0" err="1" smtClean="0"/>
              <a:t>unreachable</a:t>
            </a:r>
            <a:r>
              <a:rPr lang="fr-FR" dirty="0" smtClean="0"/>
              <a:t>.</a:t>
            </a:r>
          </a:p>
          <a:p>
            <a:r>
              <a:rPr lang="fr-FR" dirty="0" smtClean="0"/>
              <a:t>L’exécution de certaines commandes s’accompagne d’une </a:t>
            </a:r>
            <a:r>
              <a:rPr lang="fr-FR" i="1" dirty="0" err="1" smtClean="0"/>
              <a:t>garbage</a:t>
            </a:r>
            <a:r>
              <a:rPr lang="fr-FR" i="1" dirty="0" smtClean="0"/>
              <a:t> collection</a:t>
            </a:r>
            <a:r>
              <a:rPr lang="fr-FR" dirty="0" smtClean="0"/>
              <a:t>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lang="fr-FR" dirty="0" smtClean="0"/>
              <a:t>,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lang="fr-FR" dirty="0" smtClean="0"/>
              <a:t> notamment.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122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II. Est-il possible de perdre des données avec Git ?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II.II Concept d’opération </a:t>
            </a:r>
            <a:r>
              <a:rPr lang="fr-FR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dirty="0" smtClean="0">
                <a:latin typeface="Gill Sans MT" panose="020B0502020104020203" pitchFamily="34" charset="0"/>
              </a:rPr>
              <a:t> en Git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23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Qu’est-ce qu’une opération dite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i="1" dirty="0" smtClean="0">
                <a:latin typeface="Gill Sans MT" panose="020B0502020104020203" pitchFamily="34" charset="0"/>
              </a:rPr>
              <a:t> ?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L’opération doit impliquer le déplacement de pointeurs de branche.</a:t>
            </a:r>
          </a:p>
          <a:p>
            <a:r>
              <a:rPr lang="fr-FR" dirty="0" smtClean="0"/>
              <a:t>L’opération n’est pas </a:t>
            </a:r>
            <a:r>
              <a:rPr lang="fr-FR" i="1" dirty="0" err="1" smtClean="0"/>
              <a:t>fast-forward</a:t>
            </a:r>
            <a:r>
              <a:rPr lang="fr-FR" dirty="0" smtClean="0"/>
              <a:t> si au moins un des déplacements de pointeurs ne l’est pas.</a:t>
            </a:r>
          </a:p>
          <a:p>
            <a:r>
              <a:rPr lang="fr-FR" dirty="0" smtClean="0"/>
              <a:t>Le déplacement d’un pointeur de branche est </a:t>
            </a:r>
            <a:r>
              <a:rPr lang="fr-FR" i="1" dirty="0" err="1" smtClean="0"/>
              <a:t>fast-forward</a:t>
            </a:r>
            <a:r>
              <a:rPr lang="fr-FR" dirty="0" smtClean="0"/>
              <a:t> si et seulement si l’historique du commit de départ est inclus dans celui du commit d’arrivé.</a:t>
            </a:r>
          </a:p>
          <a:p>
            <a:r>
              <a:rPr lang="fr-FR" dirty="0" smtClean="0"/>
              <a:t>En cas d’exécution d’une opération non </a:t>
            </a:r>
            <a:r>
              <a:rPr lang="fr-FR" i="1" dirty="0" err="1" smtClean="0"/>
              <a:t>fast-forward</a:t>
            </a:r>
            <a:r>
              <a:rPr lang="fr-FR" dirty="0" smtClean="0"/>
              <a:t>, les </a:t>
            </a:r>
            <a:r>
              <a:rPr lang="fr-FR" dirty="0" err="1" smtClean="0"/>
              <a:t>commits</a:t>
            </a:r>
            <a:r>
              <a:rPr lang="fr-FR" dirty="0" smtClean="0"/>
              <a:t> de l’historique de départ absents de l’historique d’arrivé sont perdus.</a:t>
            </a:r>
          </a:p>
          <a:p>
            <a:r>
              <a:rPr lang="fr-FR" dirty="0" smtClean="0"/>
              <a:t>Par défaut, Git refuse d’exécuter une opération non </a:t>
            </a:r>
            <a:r>
              <a:rPr lang="fr-FR" i="1" dirty="0" err="1" smtClean="0"/>
              <a:t>fast-forward</a:t>
            </a:r>
            <a:r>
              <a:rPr lang="fr-FR" dirty="0" smtClean="0"/>
              <a:t> à moins qu’on force la commande avec les </a:t>
            </a:r>
            <a:r>
              <a:rPr lang="fr-FR" i="1" dirty="0" smtClean="0"/>
              <a:t>flags</a:t>
            </a:r>
            <a:r>
              <a:rPr lang="fr-FR" dirty="0" smtClean="0"/>
              <a:t>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–f</a:t>
            </a:r>
            <a:r>
              <a:rPr lang="fr-FR" dirty="0" smtClean="0"/>
              <a:t> ou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--force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2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Exemple d’opération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dirty="0" smtClean="0">
                <a:latin typeface="Gill Sans MT" panose="020B0502020104020203" pitchFamily="34" charset="0"/>
              </a:rPr>
              <a:t> : le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</a:rPr>
              <a:t>merge</a:t>
            </a:r>
            <a:endParaRPr lang="fr-FR" sz="36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23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62432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Le déplacement de la branche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est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endParaRPr lang="fr-FR" sz="36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24</a:t>
            </a:fld>
            <a:endParaRPr lang="fr-FR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07329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Exemple d’opération non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dirty="0" smtClean="0">
                <a:latin typeface="Gill Sans MT" panose="020B0502020104020203" pitchFamily="34" charset="0"/>
              </a:rPr>
              <a:t> : le déplacement d’une branche non encore fusionnée</a:t>
            </a:r>
            <a:endParaRPr lang="fr-FR" sz="36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25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47358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Le déplacement de la branche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est non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endParaRPr lang="fr-FR" sz="36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26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15629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II. Est-il possible de perdre des données avec Git ?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II.III Situations où Git va refuser d’exécuter une commande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32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Git va par défaut refuser d’exécuter les commandes pouvant impliquer des pertes de données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Ces refus sont le plus souvent liés au caractère non </a:t>
            </a:r>
            <a:r>
              <a:rPr lang="fr-FR" i="1" dirty="0" err="1" smtClean="0"/>
              <a:t>fast-forward</a:t>
            </a:r>
            <a:r>
              <a:rPr lang="fr-FR" dirty="0" smtClean="0"/>
              <a:t> de l’opération.</a:t>
            </a:r>
          </a:p>
          <a:p>
            <a:r>
              <a:rPr lang="fr-FR" dirty="0" smtClean="0"/>
              <a:t>Les situations les plus fréquemment rencontrées sont :</a:t>
            </a:r>
          </a:p>
          <a:p>
            <a:pPr lvl="1"/>
            <a:r>
              <a:rPr lang="fr-FR" dirty="0" smtClean="0"/>
              <a:t>Les déplacements ou suppressions de branches non encore fusionnées.</a:t>
            </a:r>
          </a:p>
          <a:p>
            <a:pPr lvl="1"/>
            <a:r>
              <a:rPr lang="fr-FR" dirty="0" smtClean="0"/>
              <a:t>Les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r>
              <a:rPr lang="fr-FR" dirty="0" smtClean="0"/>
              <a:t> non </a:t>
            </a:r>
            <a:r>
              <a:rPr lang="fr-FR" i="1" dirty="0" err="1" smtClean="0"/>
              <a:t>fast-forwards</a:t>
            </a:r>
            <a:r>
              <a:rPr lang="fr-FR" dirty="0" smtClean="0"/>
              <a:t>.</a:t>
            </a:r>
          </a:p>
          <a:p>
            <a:r>
              <a:rPr lang="fr-FR" dirty="0" smtClean="0"/>
              <a:t>Si on souhaite malgré tout (car on sait ce qu’on fait !) exécuter la commande, il faut la forcer avec </a:t>
            </a:r>
            <a:r>
              <a:rPr lang="fr-FR" dirty="0"/>
              <a:t>les </a:t>
            </a:r>
            <a:r>
              <a:rPr lang="fr-FR" i="1" dirty="0"/>
              <a:t>flags</a:t>
            </a:r>
            <a:r>
              <a:rPr lang="fr-FR" dirty="0"/>
              <a:t>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–f</a:t>
            </a:r>
            <a:r>
              <a:rPr lang="fr-FR" dirty="0"/>
              <a:t> ou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--force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99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III. Récupérer les évolutions du dépôt distant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Gill Sans MT" panose="020B0502020104020203" pitchFamily="34" charset="0"/>
              </a:rPr>
              <a:t>III.I Que fait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>
                <a:latin typeface="Gill Sans MT" panose="020B0502020104020203" pitchFamily="34" charset="0"/>
              </a:rPr>
              <a:t>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15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Sommaire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71500" indent="-571500">
              <a:buFont typeface="+mj-lt"/>
              <a:buAutoNum type="romanUcPeriod"/>
            </a:pPr>
            <a:r>
              <a:rPr lang="fr-FR" dirty="0" smtClean="0">
                <a:latin typeface="Gill Sans MT" panose="020B0502020104020203" pitchFamily="34" charset="0"/>
              </a:rPr>
              <a:t>Les branches Git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 smtClean="0">
                <a:latin typeface="Gill Sans MT" panose="020B0502020104020203" pitchFamily="34" charset="0"/>
              </a:rPr>
              <a:t>Est-il </a:t>
            </a:r>
            <a:r>
              <a:rPr lang="fr-FR" dirty="0">
                <a:latin typeface="Gill Sans MT" panose="020B0502020104020203" pitchFamily="34" charset="0"/>
              </a:rPr>
              <a:t>possible de perdre des données avec Git </a:t>
            </a:r>
            <a:r>
              <a:rPr lang="fr-FR" dirty="0" smtClean="0">
                <a:latin typeface="Gill Sans MT" panose="020B0502020104020203" pitchFamily="34" charset="0"/>
              </a:rPr>
              <a:t>?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Gill Sans MT" panose="020B0502020104020203" pitchFamily="34" charset="0"/>
              </a:rPr>
              <a:t>Récupérer les évolutions du dépôt distant :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Gill Sans MT" panose="020B0502020104020203" pitchFamily="34" charset="0"/>
              </a:rPr>
              <a:t>Synchroniser </a:t>
            </a:r>
            <a:r>
              <a:rPr lang="fr-FR" dirty="0" smtClean="0">
                <a:latin typeface="Gill Sans MT" panose="020B0502020104020203" pitchFamily="34" charset="0"/>
              </a:rPr>
              <a:t>une </a:t>
            </a:r>
            <a:r>
              <a:rPr lang="fr-FR" dirty="0">
                <a:latin typeface="Gill Sans MT" panose="020B0502020104020203" pitchFamily="34" charset="0"/>
              </a:rPr>
              <a:t>branche locale avec </a:t>
            </a:r>
            <a:r>
              <a:rPr lang="fr-FR" dirty="0" smtClean="0">
                <a:latin typeface="Gill Sans MT" panose="020B0502020104020203" pitchFamily="34" charset="0"/>
              </a:rPr>
              <a:t>sa </a:t>
            </a:r>
            <a:r>
              <a:rPr lang="fr-FR" dirty="0">
                <a:latin typeface="Gill Sans MT" panose="020B0502020104020203" pitchFamily="34" charset="0"/>
              </a:rPr>
              <a:t>branche distante :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Gill Sans MT" panose="020B0502020104020203" pitchFamily="34" charset="0"/>
              </a:rPr>
              <a:t>Publier son travail sur le dépôt distant :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endParaRPr lang="fr-FR" i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dirty="0" err="1" smtClean="0">
                <a:latin typeface="Gill Sans MT" panose="020B0502020104020203" pitchFamily="34" charset="0"/>
              </a:rPr>
              <a:t>P</a:t>
            </a:r>
            <a:r>
              <a:rPr lang="fr-FR" i="1" dirty="0" err="1" smtClean="0">
                <a:latin typeface="Gill Sans MT" panose="020B0502020104020203" pitchFamily="34" charset="0"/>
              </a:rPr>
              <a:t>usher</a:t>
            </a:r>
            <a:r>
              <a:rPr lang="fr-FR" dirty="0" smtClean="0">
                <a:latin typeface="Gill Sans MT" panose="020B0502020104020203" pitchFamily="34" charset="0"/>
              </a:rPr>
              <a:t> </a:t>
            </a:r>
            <a:r>
              <a:rPr lang="fr-FR" dirty="0">
                <a:latin typeface="Gill Sans MT" panose="020B0502020104020203" pitchFamily="34" charset="0"/>
              </a:rPr>
              <a:t>ou </a:t>
            </a:r>
            <a:r>
              <a:rPr lang="fr-FR" i="1" dirty="0" err="1">
                <a:latin typeface="Gill Sans MT" panose="020B0502020104020203" pitchFamily="34" charset="0"/>
              </a:rPr>
              <a:t>puller</a:t>
            </a:r>
            <a:r>
              <a:rPr lang="fr-FR" dirty="0">
                <a:latin typeface="Gill Sans MT" panose="020B0502020104020203" pitchFamily="34" charset="0"/>
              </a:rPr>
              <a:t> sans risque d’erreur : les </a:t>
            </a:r>
            <a:r>
              <a:rPr lang="fr-FR" i="1" dirty="0" err="1">
                <a:latin typeface="Gill Sans MT" panose="020B0502020104020203" pitchFamily="34" charset="0"/>
              </a:rPr>
              <a:t>upstream</a:t>
            </a:r>
            <a:r>
              <a:rPr lang="fr-FR" i="1" dirty="0">
                <a:latin typeface="Gill Sans MT" panose="020B0502020104020203" pitchFamily="34" charset="0"/>
              </a:rPr>
              <a:t> </a:t>
            </a:r>
            <a:r>
              <a:rPr lang="fr-FR" i="1" dirty="0" smtClean="0">
                <a:latin typeface="Gill Sans MT" panose="020B0502020104020203" pitchFamily="34" charset="0"/>
              </a:rPr>
              <a:t>branches</a:t>
            </a: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Gill Sans MT" panose="020B0502020104020203" pitchFamily="34" charset="0"/>
              </a:rPr>
              <a:t>Préparer sa </a:t>
            </a:r>
            <a:r>
              <a:rPr lang="fr-FR" i="1" dirty="0">
                <a:latin typeface="Gill Sans MT" panose="020B0502020104020203" pitchFamily="34" charset="0"/>
              </a:rPr>
              <a:t>pull </a:t>
            </a:r>
            <a:r>
              <a:rPr lang="fr-FR" i="1" dirty="0" err="1">
                <a:latin typeface="Gill Sans MT" panose="020B0502020104020203" pitchFamily="34" charset="0"/>
              </a:rPr>
              <a:t>request</a:t>
            </a:r>
            <a:r>
              <a:rPr lang="fr-FR" dirty="0">
                <a:latin typeface="Gill Sans MT" panose="020B0502020104020203" pitchFamily="34" charset="0"/>
              </a:rPr>
              <a:t> </a:t>
            </a:r>
            <a:r>
              <a:rPr lang="fr-FR" dirty="0" err="1" smtClean="0">
                <a:latin typeface="Gill Sans MT" panose="020B0502020104020203" pitchFamily="34" charset="0"/>
              </a:rPr>
              <a:t>Bitbucket</a:t>
            </a:r>
            <a:endParaRPr lang="fr-FR" dirty="0" smtClean="0">
              <a:latin typeface="Gill Sans MT" panose="020B0502020104020203" pitchFamily="34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fr-FR" dirty="0">
                <a:latin typeface="Gill Sans MT" panose="020B0502020104020203" pitchFamily="34" charset="0"/>
              </a:rPr>
              <a:t>Effacer des branches </a:t>
            </a:r>
            <a:r>
              <a:rPr lang="fr-FR" dirty="0" smtClean="0">
                <a:latin typeface="Gill Sans MT" panose="020B0502020104020203" pitchFamily="34" charset="0"/>
              </a:rPr>
              <a:t>Git</a:t>
            </a:r>
          </a:p>
          <a:p>
            <a:pPr marL="0" indent="0">
              <a:buNone/>
            </a:pPr>
            <a:r>
              <a:rPr lang="fr-FR" dirty="0" smtClean="0">
                <a:latin typeface="Gill Sans MT" panose="020B0502020104020203" pitchFamily="34" charset="0"/>
              </a:rPr>
              <a:t>Annexes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643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3600" dirty="0" smtClean="0">
                <a:latin typeface="Gill Sans MT" panose="020B0502020104020203" pitchFamily="34" charset="0"/>
              </a:rPr>
              <a:t>synchronise les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sz="3600" i="1" dirty="0" smtClean="0">
                <a:latin typeface="Gill Sans MT" panose="020B0502020104020203" pitchFamily="34" charset="0"/>
              </a:rPr>
              <a:t> branches</a:t>
            </a:r>
            <a:r>
              <a:rPr lang="fr-FR" sz="3600" dirty="0" smtClean="0">
                <a:latin typeface="Gill Sans MT" panose="020B0502020104020203" pitchFamily="34" charset="0"/>
              </a:rPr>
              <a:t> avec les branches du dépôt distant</a:t>
            </a:r>
            <a:endParaRPr lang="fr-FR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30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9831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3600" dirty="0" smtClean="0">
                <a:latin typeface="Gill Sans MT" panose="020B0502020104020203" pitchFamily="34" charset="0"/>
              </a:rPr>
              <a:t>commence par récupérer les </a:t>
            </a:r>
            <a:r>
              <a:rPr lang="fr-FR" sz="3600" dirty="0" err="1" smtClean="0">
                <a:latin typeface="Gill Sans MT" panose="020B0502020104020203" pitchFamily="34" charset="0"/>
              </a:rPr>
              <a:t>commits</a:t>
            </a:r>
            <a:r>
              <a:rPr lang="fr-FR" sz="3600" dirty="0" smtClean="0">
                <a:latin typeface="Gill Sans MT" panose="020B0502020104020203" pitchFamily="34" charset="0"/>
              </a:rPr>
              <a:t> absents du dépôt local…</a:t>
            </a:r>
            <a:endParaRPr lang="fr-FR" sz="3600" i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31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84876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… puis déplace les pointeurs des </a:t>
            </a:r>
            <a:r>
              <a:rPr lang="fr-FR" sz="3600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remote-tracking</a:t>
            </a:r>
            <a:r>
              <a:rPr lang="fr-FR" sz="3600" i="1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branches</a:t>
            </a:r>
            <a:endParaRPr lang="fr-FR" sz="3600" i="1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32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5" name="ZoneTexte 4"/>
          <p:cNvSpPr txBox="1"/>
          <p:nvPr/>
        </p:nvSpPr>
        <p:spPr>
          <a:xfrm>
            <a:off x="839656" y="6279076"/>
            <a:ext cx="1051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Gill Sans MT" panose="020B0502020104020203" pitchFamily="34" charset="0"/>
              </a:rPr>
              <a:t>Remarque :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1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déplace des branches et peut donc être théoriquement non </a:t>
            </a:r>
            <a:r>
              <a:rPr lang="fr-FR" sz="1600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fast-forward</a:t>
            </a:r>
            <a:r>
              <a:rPr lang="fr-FR" sz="1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(cf.  Annexe)</a:t>
            </a:r>
            <a:endParaRPr lang="fr-FR" sz="1600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III. Récupérer les évolutions du dépôt distant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III.II Quelques exemples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71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Exemple de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u="sng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sans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divergence entre branche locale et distante (1)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34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2225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  <a:cs typeface="Consolas" panose="020B0609020204030204" pitchFamily="49" charset="0"/>
              </a:rPr>
              <a:t>Exemple de </a:t>
            </a:r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u="sng" dirty="0">
                <a:latin typeface="Gill Sans MT" panose="020B0502020104020203" pitchFamily="34" charset="0"/>
                <a:cs typeface="Consolas" panose="020B0609020204030204" pitchFamily="49" charset="0"/>
              </a:rPr>
              <a:t>sans</a:t>
            </a:r>
            <a:r>
              <a:rPr lang="fr-FR" sz="3600" dirty="0">
                <a:latin typeface="Gill Sans MT" panose="020B0502020104020203" pitchFamily="34" charset="0"/>
                <a:cs typeface="Consolas" panose="020B0609020204030204" pitchFamily="49" charset="0"/>
              </a:rPr>
              <a:t> divergence entre branche locale et distante 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(2)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35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35542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  <a:cs typeface="Consolas" panose="020B0609020204030204" pitchFamily="49" charset="0"/>
              </a:rPr>
              <a:t>Exemple de </a:t>
            </a:r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u="sng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avec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dirty="0">
                <a:latin typeface="Gill Sans MT" panose="020B0502020104020203" pitchFamily="34" charset="0"/>
                <a:cs typeface="Consolas" panose="020B0609020204030204" pitchFamily="49" charset="0"/>
              </a:rPr>
              <a:t>divergence entre branche locale et distante (1)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36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83787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  <a:cs typeface="Consolas" panose="020B0609020204030204" pitchFamily="49" charset="0"/>
              </a:rPr>
              <a:t>Exemple de </a:t>
            </a:r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u="sng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avec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dirty="0">
                <a:latin typeface="Gill Sans MT" panose="020B0502020104020203" pitchFamily="34" charset="0"/>
                <a:cs typeface="Consolas" panose="020B0609020204030204" pitchFamily="49" charset="0"/>
              </a:rPr>
              <a:t>divergence entre branche locale et distante 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(2)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37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16334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Sur la commande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38</a:t>
            </a:fld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Utilisée sous la forme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: </a:t>
            </a:r>
          </a:p>
          <a:p>
            <a:pPr lvl="1"/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Git va uniquement mettre à jour l’</a:t>
            </a:r>
            <a:r>
              <a:rPr lang="fr-FR" i="1" dirty="0" err="1">
                <a:latin typeface="Gill Sans MT" panose="020B0502020104020203" pitchFamily="34" charset="0"/>
                <a:cs typeface="Consolas" panose="020B0609020204030204" pitchFamily="49" charset="0"/>
              </a:rPr>
              <a:t>upstream</a:t>
            </a:r>
            <a:r>
              <a:rPr lang="fr-FR" i="1" dirty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i="1" dirty="0" err="1">
                <a:latin typeface="Gill Sans MT" panose="020B0502020104020203" pitchFamily="34" charset="0"/>
                <a:cs typeface="Consolas" panose="020B0609020204030204" pitchFamily="49" charset="0"/>
              </a:rPr>
              <a:t>branch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de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(en général la </a:t>
            </a:r>
            <a:r>
              <a:rPr lang="fr-FR" i="1" dirty="0" err="1">
                <a:latin typeface="Gill Sans MT" panose="020B0502020104020203" pitchFamily="34" charset="0"/>
                <a:cs typeface="Consolas" panose="020B0609020204030204" pitchFamily="49" charset="0"/>
              </a:rPr>
              <a:t>remote-tracking</a:t>
            </a:r>
            <a:r>
              <a:rPr lang="fr-FR" i="1" dirty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i="1" dirty="0" err="1">
                <a:latin typeface="Gill Sans MT" panose="020B0502020104020203" pitchFamily="34" charset="0"/>
                <a:cs typeface="Consolas" panose="020B0609020204030204" pitchFamily="49" charset="0"/>
              </a:rPr>
              <a:t>branch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&gt;/&lt;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) avec les </a:t>
            </a:r>
            <a:r>
              <a:rPr lang="fr-FR" dirty="0" err="1">
                <a:latin typeface="Gill Sans MT" panose="020B0502020104020203" pitchFamily="34" charset="0"/>
                <a:cs typeface="Consolas" panose="020B0609020204030204" pitchFamily="49" charset="0"/>
              </a:rPr>
              <a:t>commits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de la branche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du dépôt distant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.</a:t>
            </a:r>
          </a:p>
          <a:p>
            <a:pPr lvl="1"/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Exemple :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va mettre à jour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/master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.</a:t>
            </a:r>
            <a:endParaRPr lang="fr-FR" dirty="0" smtClean="0"/>
          </a:p>
          <a:p>
            <a:r>
              <a:rPr lang="fr-FR" dirty="0" smtClean="0"/>
              <a:t>Utilisée sans arguments,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va synchroniser l’ensemble des </a:t>
            </a:r>
            <a:r>
              <a:rPr lang="fr-FR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remote-tracking</a:t>
            </a:r>
            <a:r>
              <a:rPr lang="fr-FR" i="1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branches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du dépôt local avec les branches distantes du dépôt distant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, en créant de nouvelles au besoin.</a:t>
            </a:r>
          </a:p>
          <a:p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Les cas présentés ici sont des cas particuliers de la syntaxe admise par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: cf.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409176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IV. Synchroniser une branche locale avec sa branche distante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IV.I Attention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Gill Sans MT" panose="020B0502020104020203" pitchFamily="34" charset="0"/>
              </a:rPr>
              <a:t>ne synchronise pas les branches </a:t>
            </a:r>
            <a:r>
              <a:rPr lang="fr-FR" dirty="0">
                <a:latin typeface="Gill Sans MT" panose="020B0502020104020203" pitchFamily="34" charset="0"/>
              </a:rPr>
              <a:t>! Que se passe-t-il </a:t>
            </a:r>
            <a:r>
              <a:rPr lang="fr-FR" dirty="0" smtClean="0">
                <a:latin typeface="Gill Sans MT" panose="020B0502020104020203" pitchFamily="34" charset="0"/>
              </a:rPr>
              <a:t>je l’oublie ? 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4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I. Les branches Git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I.I Qu’est ce qu’une branche Git ?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30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Imaginons que je souhaite incorporer les dernières évolutions de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fr-FR" sz="3600" dirty="0" smtClean="0">
                <a:latin typeface="Gill Sans MT" panose="020B0502020104020203" pitchFamily="34" charset="0"/>
              </a:rPr>
              <a:t> à ma branche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endParaRPr lang="fr-FR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40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44802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Je récupère d’abord les derniers </a:t>
            </a:r>
            <a:r>
              <a:rPr lang="fr-FR" sz="3600" dirty="0" err="1" smtClean="0">
                <a:latin typeface="Gill Sans MT" panose="020B0502020104020203" pitchFamily="34" charset="0"/>
              </a:rPr>
              <a:t>commits</a:t>
            </a:r>
            <a:r>
              <a:rPr lang="fr-FR" sz="3600" dirty="0" smtClean="0">
                <a:latin typeface="Gill Sans MT" panose="020B0502020104020203" pitchFamily="34" charset="0"/>
              </a:rPr>
              <a:t> de master à l’aide de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…</a:t>
            </a:r>
            <a:endParaRPr lang="fr-FR" sz="3600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41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7692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…et </a:t>
            </a:r>
            <a:r>
              <a:rPr lang="fr-FR" sz="3600" i="1" dirty="0" err="1" smtClean="0">
                <a:latin typeface="Gill Sans MT" panose="020B0502020104020203" pitchFamily="34" charset="0"/>
              </a:rPr>
              <a:t>merge</a:t>
            </a:r>
            <a:r>
              <a:rPr lang="fr-FR" sz="3600" dirty="0" smtClean="0">
                <a:latin typeface="Gill Sans MT" panose="020B0502020104020203" pitchFamily="34" charset="0"/>
              </a:rPr>
              <a:t> (à tort !)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fr-FR" sz="3600" dirty="0" smtClean="0">
                <a:latin typeface="Gill Sans MT" panose="020B0502020104020203" pitchFamily="34" charset="0"/>
              </a:rPr>
              <a:t> dans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: on n’a pas obtenu ce qu’on voulait</a:t>
            </a:r>
            <a:endParaRPr lang="fr-FR" sz="3600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42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5" name="ZoneTexte 4"/>
          <p:cNvSpPr txBox="1"/>
          <p:nvPr/>
        </p:nvSpPr>
        <p:spPr>
          <a:xfrm>
            <a:off x="838929" y="6279076"/>
            <a:ext cx="1051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Gill Sans MT" panose="020B0502020104020203" pitchFamily="34" charset="0"/>
              </a:rPr>
              <a:t>C’est </a:t>
            </a:r>
            <a:r>
              <a:rPr lang="fr-F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/master</a:t>
            </a:r>
            <a:r>
              <a:rPr lang="fr-FR" sz="2400" dirty="0" smtClean="0">
                <a:latin typeface="Gill Sans MT" panose="020B0502020104020203" pitchFamily="34" charset="0"/>
              </a:rPr>
              <a:t> et non 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fr-FR" sz="2400" dirty="0" smtClean="0">
                <a:latin typeface="Gill Sans MT" panose="020B0502020104020203" pitchFamily="34" charset="0"/>
              </a:rPr>
              <a:t> qui a été updatée !</a:t>
            </a:r>
            <a:endParaRPr lang="fr-FR" sz="2400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05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Ce que fait / ne fait pas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 smtClean="0">
                <a:latin typeface="Gill Sans MT" panose="020B0502020104020203" pitchFamily="34" charset="0"/>
              </a:rPr>
              <a:t> 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/>
              <a:t> ne fait que mettre à jour les </a:t>
            </a:r>
            <a:r>
              <a:rPr lang="fr-FR" i="1" dirty="0" err="1" smtClean="0"/>
              <a:t>remote-tracking</a:t>
            </a:r>
            <a:r>
              <a:rPr lang="fr-FR" i="1" dirty="0" smtClean="0"/>
              <a:t> branches</a:t>
            </a:r>
            <a:r>
              <a:rPr lang="fr-FR" dirty="0" smtClean="0"/>
              <a:t> avec les </a:t>
            </a:r>
            <a:r>
              <a:rPr lang="fr-FR" dirty="0" err="1" smtClean="0"/>
              <a:t>commits</a:t>
            </a:r>
            <a:r>
              <a:rPr lang="fr-FR" dirty="0" smtClean="0"/>
              <a:t> absents du dépôt local.</a:t>
            </a:r>
          </a:p>
          <a:p>
            <a:r>
              <a:rPr lang="fr-FR" dirty="0" smtClean="0"/>
              <a:t>Les branches elles-mêmes ne sont pas mises à jour avec les évolutions apportées par ces </a:t>
            </a:r>
            <a:r>
              <a:rPr lang="fr-FR" dirty="0" err="1" smtClean="0"/>
              <a:t>commits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/>
              <a:t> laisse les branches locales dans un état inconsistant avec leurs </a:t>
            </a:r>
            <a:r>
              <a:rPr lang="fr-FR" i="1" dirty="0" smtClean="0"/>
              <a:t>alter ego</a:t>
            </a:r>
            <a:r>
              <a:rPr lang="fr-FR" dirty="0" smtClean="0"/>
              <a:t> sur le dépôt distant.</a:t>
            </a:r>
          </a:p>
          <a:p>
            <a:pPr lvl="1"/>
            <a:r>
              <a:rPr lang="fr-FR" dirty="0" smtClean="0"/>
              <a:t>Incorporer les évolutions apportées par les </a:t>
            </a:r>
            <a:r>
              <a:rPr lang="fr-FR" dirty="0" err="1" smtClean="0"/>
              <a:t>commits</a:t>
            </a:r>
            <a:r>
              <a:rPr lang="fr-FR" dirty="0" smtClean="0"/>
              <a:t> récupérés du dépôt distant passe forcément par un </a:t>
            </a:r>
            <a:r>
              <a:rPr lang="fr-FR" i="1" dirty="0" err="1" smtClean="0"/>
              <a:t>merge</a:t>
            </a:r>
            <a:r>
              <a:rPr lang="fr-FR" dirty="0" smtClean="0"/>
              <a:t> ou un </a:t>
            </a:r>
            <a:r>
              <a:rPr lang="fr-FR" i="1" dirty="0" err="1" smtClean="0"/>
              <a:t>rebase</a:t>
            </a:r>
            <a:r>
              <a:rPr lang="fr-FR" dirty="0" smtClean="0"/>
              <a:t> (et la probable résolution des conflits associée).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459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IV. Synchroniser une branche locale avec sa branche distante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IV.II Rappels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32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Non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merge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: le </a:t>
            </a:r>
            <a:r>
              <a:rPr lang="fr-FR" sz="3600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merge</a:t>
            </a:r>
            <a:r>
              <a:rPr lang="fr-FR" sz="3600" i="1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s’accompagne de la création d’un commit de </a:t>
            </a:r>
            <a:r>
              <a:rPr lang="fr-FR" sz="3600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merge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45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99272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merge</a:t>
            </a:r>
            <a:r>
              <a:rPr lang="fr-FR" sz="3600" i="1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: 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le </a:t>
            </a:r>
            <a:r>
              <a:rPr lang="fr-FR" sz="3600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merge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consiste juste en un déplacement de pointeur sans création de commit de </a:t>
            </a:r>
            <a:r>
              <a:rPr lang="fr-FR" sz="3600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merge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46</a:t>
            </a:fld>
            <a:endParaRPr lang="fr-FR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35517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Si on souhaite garder trace de la branche en cas de </a:t>
            </a:r>
            <a:r>
              <a:rPr lang="fr-FR" sz="3600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fast-forward</a:t>
            </a:r>
            <a:r>
              <a:rPr lang="fr-FR" sz="3600" i="1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merge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, on peut forcer la création d’un commit</a:t>
            </a:r>
            <a:endParaRPr lang="fr-FR" sz="36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47</a:t>
            </a:fld>
            <a:endParaRPr lang="fr-FR"/>
          </a:p>
        </p:txBody>
      </p:sp>
      <p:pic>
        <p:nvPicPr>
          <p:cNvPr id="14" name="Espace réservé du contenu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84957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IV. Synchroniser une branche locale avec </a:t>
            </a:r>
            <a:r>
              <a:rPr lang="fr-FR" dirty="0">
                <a:latin typeface="Gill Sans MT" panose="020B0502020104020203" pitchFamily="34" charset="0"/>
              </a:rPr>
              <a:t>s</a:t>
            </a:r>
            <a:r>
              <a:rPr lang="fr-FR" dirty="0" smtClean="0">
                <a:latin typeface="Gill Sans MT" panose="020B0502020104020203" pitchFamily="34" charset="0"/>
              </a:rPr>
              <a:t>a branche distante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IV.III Rappels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17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Non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endParaRPr lang="fr-FR" sz="36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49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10891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Une branche Git n’est qu’un pointeur vers un commit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5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92450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endParaRPr lang="fr-FR" sz="3600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50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22117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IV. Synchroniser une branche locale avec sa branche distante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IV.IV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82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Par défaut,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r>
              <a:rPr lang="fr-FR" sz="3600" dirty="0" smtClean="0">
                <a:latin typeface="Gill Sans MT" panose="020B0502020104020203" pitchFamily="34" charset="0"/>
              </a:rPr>
              <a:t> réconcilie branches distantes et locales à l’aide d’un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merge</a:t>
            </a:r>
            <a:r>
              <a:rPr lang="fr-FR" sz="3600" dirty="0" smtClean="0">
                <a:latin typeface="Gill Sans MT" panose="020B0502020104020203" pitchFamily="34" charset="0"/>
              </a:rPr>
              <a:t> (1)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52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1369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Par défaut, </a:t>
            </a:r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r>
              <a:rPr lang="fr-FR" sz="3600" dirty="0">
                <a:latin typeface="Gill Sans MT" panose="020B0502020104020203" pitchFamily="34" charset="0"/>
              </a:rPr>
              <a:t> réconcilie branches distantes et locales à l’aide d’un </a:t>
            </a:r>
            <a:r>
              <a:rPr lang="fr-FR" sz="3600" i="1" dirty="0" err="1">
                <a:latin typeface="Gill Sans MT" panose="020B0502020104020203" pitchFamily="34" charset="0"/>
              </a:rPr>
              <a:t>merge</a:t>
            </a:r>
            <a:r>
              <a:rPr lang="fr-FR" sz="3600" dirty="0">
                <a:latin typeface="Gill Sans MT" panose="020B0502020104020203" pitchFamily="34" charset="0"/>
              </a:rPr>
              <a:t> </a:t>
            </a:r>
            <a:r>
              <a:rPr lang="fr-FR" sz="3600" dirty="0" smtClean="0">
                <a:latin typeface="Gill Sans MT" panose="020B0502020104020203" pitchFamily="34" charset="0"/>
              </a:rPr>
              <a:t>(2)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53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2016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Une réconciliation via un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rebase</a:t>
            </a:r>
            <a:r>
              <a:rPr lang="fr-FR" sz="3600" dirty="0" smtClean="0">
                <a:latin typeface="Gill Sans MT" panose="020B0502020104020203" pitchFamily="34" charset="0"/>
              </a:rPr>
              <a:t> sur la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</a:rPr>
              <a:t>branch</a:t>
            </a:r>
            <a:r>
              <a:rPr lang="fr-FR" sz="3600" dirty="0" smtClean="0">
                <a:latin typeface="Gill Sans MT" panose="020B0502020104020203" pitchFamily="34" charset="0"/>
              </a:rPr>
              <a:t> est également possible </a:t>
            </a:r>
            <a:r>
              <a:rPr lang="fr-FR" sz="3600" dirty="0">
                <a:latin typeface="Gill Sans MT" panose="020B0502020104020203" pitchFamily="34" charset="0"/>
              </a:rPr>
              <a:t>(1)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54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7382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Une réconciliation via un </a:t>
            </a:r>
            <a:r>
              <a:rPr lang="fr-FR" sz="3600" i="1" dirty="0" err="1">
                <a:latin typeface="Gill Sans MT" panose="020B0502020104020203" pitchFamily="34" charset="0"/>
              </a:rPr>
              <a:t>rebase</a:t>
            </a:r>
            <a:r>
              <a:rPr lang="fr-FR" sz="3600" dirty="0">
                <a:latin typeface="Gill Sans MT" panose="020B0502020104020203" pitchFamily="34" charset="0"/>
              </a:rPr>
              <a:t> sur la </a:t>
            </a:r>
            <a:r>
              <a:rPr lang="fr-FR" sz="3600" i="1" dirty="0" err="1">
                <a:latin typeface="Gill Sans MT" panose="020B0502020104020203" pitchFamily="34" charset="0"/>
              </a:rPr>
              <a:t>remote-tracking</a:t>
            </a:r>
            <a:r>
              <a:rPr lang="fr-FR" sz="3600" i="1" dirty="0">
                <a:latin typeface="Gill Sans MT" panose="020B0502020104020203" pitchFamily="34" charset="0"/>
              </a:rPr>
              <a:t> </a:t>
            </a:r>
            <a:r>
              <a:rPr lang="fr-FR" sz="3600" i="1" dirty="0" err="1">
                <a:latin typeface="Gill Sans MT" panose="020B0502020104020203" pitchFamily="34" charset="0"/>
              </a:rPr>
              <a:t>branch</a:t>
            </a:r>
            <a:r>
              <a:rPr lang="fr-FR" sz="3600" dirty="0">
                <a:latin typeface="Gill Sans MT" panose="020B0502020104020203" pitchFamily="34" charset="0"/>
              </a:rPr>
              <a:t> est également possible </a:t>
            </a:r>
            <a:r>
              <a:rPr lang="fr-FR" sz="3600" dirty="0" smtClean="0">
                <a:latin typeface="Gill Sans MT" panose="020B0502020104020203" pitchFamily="34" charset="0"/>
              </a:rPr>
              <a:t>(2)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55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1093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Une réconciliation via un </a:t>
            </a:r>
            <a:r>
              <a:rPr lang="fr-FR" sz="3600" i="1" dirty="0" err="1">
                <a:latin typeface="Gill Sans MT" panose="020B0502020104020203" pitchFamily="34" charset="0"/>
              </a:rPr>
              <a:t>rebase</a:t>
            </a:r>
            <a:r>
              <a:rPr lang="fr-FR" sz="3600" dirty="0">
                <a:latin typeface="Gill Sans MT" panose="020B0502020104020203" pitchFamily="34" charset="0"/>
              </a:rPr>
              <a:t> sur la </a:t>
            </a:r>
            <a:r>
              <a:rPr lang="fr-FR" sz="3600" i="1" dirty="0" err="1">
                <a:latin typeface="Gill Sans MT" panose="020B0502020104020203" pitchFamily="34" charset="0"/>
              </a:rPr>
              <a:t>remote-tracking</a:t>
            </a:r>
            <a:r>
              <a:rPr lang="fr-FR" sz="3600" i="1" dirty="0">
                <a:latin typeface="Gill Sans MT" panose="020B0502020104020203" pitchFamily="34" charset="0"/>
              </a:rPr>
              <a:t> </a:t>
            </a:r>
            <a:r>
              <a:rPr lang="fr-FR" sz="3600" i="1" dirty="0" err="1">
                <a:latin typeface="Gill Sans MT" panose="020B0502020104020203" pitchFamily="34" charset="0"/>
              </a:rPr>
              <a:t>branch</a:t>
            </a:r>
            <a:r>
              <a:rPr lang="fr-FR" sz="3600" dirty="0">
                <a:latin typeface="Gill Sans MT" panose="020B0502020104020203" pitchFamily="34" charset="0"/>
              </a:rPr>
              <a:t> est également possible </a:t>
            </a:r>
            <a:r>
              <a:rPr lang="fr-FR" sz="3600" dirty="0" smtClean="0">
                <a:latin typeface="Gill Sans MT" panose="020B0502020104020203" pitchFamily="34" charset="0"/>
              </a:rPr>
              <a:t>(3)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56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83980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Sur la commande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r>
              <a:rPr lang="fr-FR" sz="3600" dirty="0" smtClean="0">
                <a:latin typeface="Gill Sans MT" panose="020B0502020104020203" pitchFamily="34" charset="0"/>
              </a:rPr>
              <a:t> 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Sommairement : 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master = 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/master</a:t>
            </a:r>
          </a:p>
          <a:p>
            <a:pPr lvl="1"/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pull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--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master = 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/master</a:t>
            </a:r>
          </a:p>
          <a:p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r>
              <a:rPr lang="fr-FR" dirty="0" smtClean="0"/>
              <a:t> contient un </a:t>
            </a:r>
            <a:r>
              <a:rPr lang="fr-FR" i="1" dirty="0" err="1" smtClean="0"/>
              <a:t>merge</a:t>
            </a:r>
            <a:r>
              <a:rPr lang="fr-FR" dirty="0" smtClean="0"/>
              <a:t>/</a:t>
            </a:r>
            <a:r>
              <a:rPr lang="fr-FR" i="1" dirty="0" err="1" smtClean="0"/>
              <a:t>rebase</a:t>
            </a:r>
            <a:r>
              <a:rPr lang="fr-FR" dirty="0" smtClean="0"/>
              <a:t>, attention à la branche courante.</a:t>
            </a:r>
          </a:p>
          <a:p>
            <a:r>
              <a:rPr lang="fr-FR" dirty="0" smtClean="0"/>
              <a:t>Utilisée sous la forme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 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 smtClean="0"/>
              <a:t>, 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Git 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va 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mettre 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à jour l’</a:t>
            </a:r>
            <a:r>
              <a:rPr lang="fr-FR" i="1" dirty="0" err="1">
                <a:latin typeface="Gill Sans MT" panose="020B0502020104020203" pitchFamily="34" charset="0"/>
                <a:cs typeface="Consolas" panose="020B0609020204030204" pitchFamily="49" charset="0"/>
              </a:rPr>
              <a:t>upstream</a:t>
            </a:r>
            <a:r>
              <a:rPr lang="fr-FR" i="1" dirty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i="1" dirty="0" err="1">
                <a:latin typeface="Gill Sans MT" panose="020B0502020104020203" pitchFamily="34" charset="0"/>
                <a:cs typeface="Consolas" panose="020B0609020204030204" pitchFamily="49" charset="0"/>
              </a:rPr>
              <a:t>branch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de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(en général la </a:t>
            </a:r>
            <a:r>
              <a:rPr lang="fr-FR" i="1" dirty="0" err="1">
                <a:latin typeface="Gill Sans MT" panose="020B0502020104020203" pitchFamily="34" charset="0"/>
                <a:cs typeface="Consolas" panose="020B0609020204030204" pitchFamily="49" charset="0"/>
              </a:rPr>
              <a:t>remote-tracking</a:t>
            </a:r>
            <a:r>
              <a:rPr lang="fr-FR" i="1" dirty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i="1" dirty="0" err="1">
                <a:latin typeface="Gill Sans MT" panose="020B0502020104020203" pitchFamily="34" charset="0"/>
                <a:cs typeface="Consolas" panose="020B0609020204030204" pitchFamily="49" charset="0"/>
              </a:rPr>
              <a:t>branch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&gt;/&lt;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) avec les </a:t>
            </a:r>
            <a:r>
              <a:rPr lang="fr-FR" dirty="0" err="1">
                <a:latin typeface="Gill Sans MT" panose="020B0502020104020203" pitchFamily="34" charset="0"/>
                <a:cs typeface="Consolas" panose="020B0609020204030204" pitchFamily="49" charset="0"/>
              </a:rPr>
              <a:t>commits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de la branche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 du dépôt distant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puis la </a:t>
            </a:r>
            <a:r>
              <a:rPr lang="fr-FR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merger</a:t>
            </a:r>
            <a:r>
              <a:rPr lang="fr-FR" i="1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dans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.</a:t>
            </a:r>
          </a:p>
          <a:p>
            <a:r>
              <a:rPr lang="fr-FR" dirty="0"/>
              <a:t>Utilisée sans arguments :</a:t>
            </a:r>
          </a:p>
          <a:p>
            <a:pPr lvl="1"/>
            <a:r>
              <a:rPr lang="fr-FR" dirty="0"/>
              <a:t>Si une </a:t>
            </a:r>
            <a:r>
              <a:rPr lang="fr-FR" i="1" dirty="0" err="1"/>
              <a:t>upstream</a:t>
            </a:r>
            <a:r>
              <a:rPr lang="fr-FR" i="1" dirty="0"/>
              <a:t> </a:t>
            </a:r>
            <a:r>
              <a:rPr lang="fr-FR" i="1" dirty="0" err="1"/>
              <a:t>branch</a:t>
            </a:r>
            <a:r>
              <a:rPr lang="fr-FR" dirty="0"/>
              <a:t> est définie pour la branche courante, alors Git </a:t>
            </a:r>
            <a:r>
              <a:rPr lang="fr-FR" i="1" dirty="0" err="1"/>
              <a:t>fetch</a:t>
            </a:r>
            <a:r>
              <a:rPr lang="fr-FR" dirty="0"/>
              <a:t> l’ensemble des branches de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dirty="0"/>
              <a:t> et </a:t>
            </a:r>
            <a:r>
              <a:rPr lang="fr-FR" i="1" dirty="0" err="1"/>
              <a:t>merge</a:t>
            </a:r>
            <a:r>
              <a:rPr lang="fr-FR" dirty="0"/>
              <a:t> l’</a:t>
            </a:r>
            <a:r>
              <a:rPr lang="fr-FR" i="1" dirty="0" err="1"/>
              <a:t>upstream</a:t>
            </a:r>
            <a:r>
              <a:rPr lang="fr-FR" i="1" dirty="0"/>
              <a:t> </a:t>
            </a:r>
            <a:r>
              <a:rPr lang="fr-FR" i="1" dirty="0" err="1"/>
              <a:t>branch</a:t>
            </a:r>
            <a:r>
              <a:rPr lang="fr-FR" dirty="0"/>
              <a:t> updatée dans la branche courante.</a:t>
            </a:r>
          </a:p>
          <a:p>
            <a:pPr lvl="1"/>
            <a:r>
              <a:rPr lang="fr-FR" dirty="0"/>
              <a:t>Si aucune </a:t>
            </a:r>
            <a:r>
              <a:rPr lang="fr-FR" i="1" dirty="0" err="1"/>
              <a:t>upstream</a:t>
            </a:r>
            <a:r>
              <a:rPr lang="fr-FR" i="1" dirty="0"/>
              <a:t> </a:t>
            </a:r>
            <a:r>
              <a:rPr lang="fr-FR" i="1" dirty="0" err="1"/>
              <a:t>branch</a:t>
            </a:r>
            <a:r>
              <a:rPr lang="fr-FR" dirty="0"/>
              <a:t> n’est définie pour la branche courante, il ne se passe rien</a:t>
            </a:r>
            <a:r>
              <a:rPr lang="fr-FR" dirty="0" smtClean="0"/>
              <a:t>.</a:t>
            </a:r>
            <a:endParaRPr lang="fr-FR" dirty="0" smtClean="0">
              <a:latin typeface="Gill Sans MT" panose="020B0502020104020203" pitchFamily="34" charset="0"/>
              <a:cs typeface="Consolas" panose="020B0609020204030204" pitchFamily="49" charset="0"/>
            </a:endParaRPr>
          </a:p>
          <a:p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Les cas présentés ici sont des cas particuliers de la syntaxe admise par 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dirty="0">
                <a:latin typeface="Gill Sans MT" panose="020B0502020104020203" pitchFamily="34" charset="0"/>
                <a:cs typeface="Consolas" panose="020B0609020204030204" pitchFamily="49" charset="0"/>
              </a:rPr>
              <a:t>: cf. documentation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.</a:t>
            </a:r>
            <a:endParaRPr lang="fr-FR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6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V. Publier son travail sur le dépôt distant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V.I Que fait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 </a:t>
            </a:r>
            <a:r>
              <a:rPr lang="fr-FR" dirty="0" smtClean="0">
                <a:latin typeface="Gill Sans MT" panose="020B0502020104020203" pitchFamily="34" charset="0"/>
              </a:rPr>
              <a:t>?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29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Symétrique de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,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r>
              <a:rPr lang="fr-FR" sz="3600" dirty="0" smtClean="0">
                <a:latin typeface="Gill Sans MT" panose="020B0502020104020203" pitchFamily="34" charset="0"/>
              </a:rPr>
              <a:t> synchronise les branches du dépôt distant avec leurs </a:t>
            </a:r>
            <a:r>
              <a:rPr lang="fr-FR" sz="3600" i="1" dirty="0" smtClean="0">
                <a:latin typeface="Gill Sans MT" panose="020B0502020104020203" pitchFamily="34" charset="0"/>
              </a:rPr>
              <a:t>alter ego</a:t>
            </a:r>
            <a:r>
              <a:rPr lang="fr-FR" sz="3600" dirty="0" smtClean="0">
                <a:latin typeface="Gill Sans MT" panose="020B0502020104020203" pitchFamily="34" charset="0"/>
              </a:rPr>
              <a:t> du dépôt local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59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15121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Changer de branche = déplacer le pointeur HEAD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6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45410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 </a:t>
            </a:r>
            <a:r>
              <a:rPr lang="fr-FR" sz="3600" dirty="0" smtClean="0">
                <a:latin typeface="Gill Sans MT" panose="020B0502020104020203" pitchFamily="34" charset="0"/>
              </a:rPr>
              <a:t>commence par ajouter les </a:t>
            </a:r>
            <a:r>
              <a:rPr lang="fr-FR" sz="3600" dirty="0" err="1" smtClean="0">
                <a:latin typeface="Gill Sans MT" panose="020B0502020104020203" pitchFamily="34" charset="0"/>
              </a:rPr>
              <a:t>commits</a:t>
            </a:r>
            <a:r>
              <a:rPr lang="fr-FR" sz="3600" dirty="0" smtClean="0">
                <a:latin typeface="Gill Sans MT" panose="020B0502020104020203" pitchFamily="34" charset="0"/>
              </a:rPr>
              <a:t> absents du dépôt distant..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60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06709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.. puis déplace les branches distantes affectées ainsi que les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remote-trackings</a:t>
            </a:r>
            <a:r>
              <a:rPr lang="fr-FR" sz="3600" i="1" dirty="0" smtClean="0">
                <a:latin typeface="Gill Sans MT" panose="020B0502020104020203" pitchFamily="34" charset="0"/>
              </a:rPr>
              <a:t> branches</a:t>
            </a:r>
            <a:r>
              <a:rPr lang="fr-FR" sz="3600" dirty="0" smtClean="0">
                <a:latin typeface="Gill Sans MT" panose="020B0502020104020203" pitchFamily="34" charset="0"/>
              </a:rPr>
              <a:t> correspondantes 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61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0024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V. Publier son travail sur le dépôt distant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V.II Déplaçant des pointeurs de branches, 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r>
              <a:rPr lang="fr-FR" dirty="0" smtClean="0">
                <a:latin typeface="Gill Sans MT" panose="020B0502020104020203" pitchFamily="34" charset="0"/>
              </a:rPr>
              <a:t> peut être non </a:t>
            </a:r>
            <a:r>
              <a:rPr lang="fr-FR" i="1" dirty="0" err="1" smtClean="0">
                <a:latin typeface="Gill Sans MT" panose="020B0502020104020203" pitchFamily="34" charset="0"/>
              </a:rPr>
              <a:t>fast-forward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29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Un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r>
              <a:rPr lang="fr-FR" sz="3600" dirty="0" smtClean="0">
                <a:latin typeface="Gill Sans MT" panose="020B0502020104020203" pitchFamily="34" charset="0"/>
              </a:rPr>
              <a:t> de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serait ici doublement non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dirty="0" smtClean="0">
                <a:latin typeface="Gill Sans MT" panose="020B0502020104020203" pitchFamily="34" charset="0"/>
              </a:rPr>
              <a:t> (et refusé)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63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72285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Le déplacement de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sur le dépôt distant n’est pas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64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23687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Le déplacement de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sur le dépôt local n’est pas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65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60634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Si on souhaite tout de même procéder, il est nécessaire de forcer le </a:t>
            </a:r>
            <a:r>
              <a:rPr lang="fr-FR" sz="3600" i="1" dirty="0" smtClean="0">
                <a:latin typeface="Gill Sans MT" panose="020B0502020104020203" pitchFamily="34" charset="0"/>
              </a:rPr>
              <a:t>push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66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91645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Le push n’étant pas </a:t>
            </a:r>
            <a:r>
              <a:rPr lang="fr-FR" sz="3600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dirty="0" smtClean="0">
                <a:latin typeface="Gill Sans MT" panose="020B0502020104020203" pitchFamily="34" charset="0"/>
              </a:rPr>
              <a:t>, il s’accompagne d’une perte d’historique (1)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67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2716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Le push n’étant pas </a:t>
            </a:r>
            <a:r>
              <a:rPr lang="fr-FR" sz="3600" dirty="0" err="1">
                <a:latin typeface="Gill Sans MT" panose="020B0502020104020203" pitchFamily="34" charset="0"/>
              </a:rPr>
              <a:t>fast-forward</a:t>
            </a:r>
            <a:r>
              <a:rPr lang="fr-FR" sz="3600" dirty="0">
                <a:latin typeface="Gill Sans MT" panose="020B0502020104020203" pitchFamily="34" charset="0"/>
              </a:rPr>
              <a:t>, il s’accompagne d’une perte d’historique </a:t>
            </a:r>
            <a:r>
              <a:rPr lang="fr-FR" sz="3600" dirty="0" smtClean="0">
                <a:latin typeface="Gill Sans MT" panose="020B0502020104020203" pitchFamily="34" charset="0"/>
              </a:rPr>
              <a:t>(2)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68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22712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Sur la commande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69</a:t>
            </a:fld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Utilisée sous la forme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 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: Git va mettre à jour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du dépôt distant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avec les </a:t>
            </a:r>
            <a:r>
              <a:rPr lang="fr-FR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commits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absents de &lt;</a:t>
            </a:r>
            <a:r>
              <a:rPr lang="fr-FR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remote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&gt; et mettre à jour la position de la </a:t>
            </a:r>
            <a:r>
              <a:rPr lang="fr-FR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remote</a:t>
            </a:r>
            <a:r>
              <a:rPr lang="fr-FR" i="1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i="1" dirty="0" err="1" smtClean="0">
                <a:latin typeface="Gill Sans MT" panose="020B0502020104020203" pitchFamily="34" charset="0"/>
                <a:cs typeface="Consolas" panose="020B0609020204030204" pitchFamily="49" charset="0"/>
              </a:rPr>
              <a:t>tracking-branch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associée (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&gt;/&lt;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).</a:t>
            </a:r>
          </a:p>
          <a:p>
            <a:r>
              <a:rPr lang="fr-FR" dirty="0"/>
              <a:t>Utilisée sans arguments, 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le comportement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va dépendre de la configuration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push.default</a:t>
            </a:r>
            <a:r>
              <a:rPr lang="fr-FR" dirty="0" smtClean="0">
                <a:latin typeface="Gill Sans MT" panose="020B0502020104020203" pitchFamily="34" charset="0"/>
              </a:rPr>
              <a:t> (cf. </a:t>
            </a:r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branches</a:t>
            </a:r>
            <a:r>
              <a:rPr lang="fr-FR" dirty="0" smtClean="0">
                <a:latin typeface="Gill Sans MT" panose="020B0502020104020203" pitchFamily="34" charset="0"/>
              </a:rPr>
              <a:t>).</a:t>
            </a:r>
          </a:p>
          <a:p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Les cas présentés ici sont des cas particuliers de la syntaxe admise par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r>
              <a:rPr lang="fr-FR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: cf.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8840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Une </a:t>
            </a:r>
            <a:r>
              <a:rPr lang="fr-FR" sz="3600" dirty="0" smtClean="0">
                <a:latin typeface="Gill Sans MT" panose="020B0502020104020203" pitchFamily="34" charset="0"/>
              </a:rPr>
              <a:t>branche contrairement aux tags </a:t>
            </a:r>
            <a:r>
              <a:rPr lang="fr-FR" sz="3600" dirty="0">
                <a:latin typeface="Gill Sans MT" panose="020B0502020104020203" pitchFamily="34" charset="0"/>
              </a:rPr>
              <a:t>est un pointeur mobile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7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1002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V. Publier son travail sur le dépôt distant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V.III Des dangers d’un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dirty="0" smtClean="0">
                <a:latin typeface="Gill Sans MT" panose="020B0502020104020203" pitchFamily="34" charset="0"/>
              </a:rPr>
              <a:t>sur une branche déjà publiée sur le dépôt distant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4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V. Publier son travail sur le dépôt distant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V.III.I Avertissement n°1 : Le </a:t>
            </a:r>
            <a:r>
              <a:rPr lang="fr-FR" dirty="0" err="1" smtClean="0">
                <a:latin typeface="Gill Sans MT" panose="020B0502020104020203" pitchFamily="34" charset="0"/>
              </a:rPr>
              <a:t>rebasage</a:t>
            </a:r>
            <a:r>
              <a:rPr lang="fr-FR" dirty="0" smtClean="0">
                <a:latin typeface="Gill Sans MT" panose="020B0502020104020203" pitchFamily="34" charset="0"/>
              </a:rPr>
              <a:t> d’une branche déjà présente sur le dépôt distant crée des situations de </a:t>
            </a:r>
            <a:r>
              <a:rPr lang="fr-FR" i="1" dirty="0" smtClean="0">
                <a:latin typeface="Gill Sans MT" panose="020B0502020104020203" pitchFamily="34" charset="0"/>
              </a:rPr>
              <a:t>push</a:t>
            </a:r>
            <a:r>
              <a:rPr lang="fr-FR" dirty="0" smtClean="0">
                <a:latin typeface="Gill Sans MT" panose="020B0502020104020203" pitchFamily="34" charset="0"/>
              </a:rPr>
              <a:t> non </a:t>
            </a:r>
            <a:r>
              <a:rPr lang="fr-FR" i="1" dirty="0" err="1" smtClean="0">
                <a:latin typeface="Gill Sans MT" panose="020B0502020104020203" pitchFamily="34" charset="0"/>
              </a:rPr>
              <a:t>fast-forwards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87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Un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lang="fr-FR" sz="3600" dirty="0" smtClean="0">
                <a:latin typeface="Gill Sans MT" panose="020B0502020104020203" pitchFamily="34" charset="0"/>
              </a:rPr>
              <a:t> appliqué à une branche </a:t>
            </a:r>
            <a:r>
              <a:rPr lang="fr-FR" sz="3600" u="sng" dirty="0" smtClean="0">
                <a:latin typeface="Gill Sans MT" panose="020B0502020104020203" pitchFamily="34" charset="0"/>
              </a:rPr>
              <a:t>déjà présente sur le dépôt distant</a:t>
            </a:r>
            <a:r>
              <a:rPr lang="fr-FR" sz="3600" dirty="0" smtClean="0">
                <a:latin typeface="Gill Sans MT" panose="020B0502020104020203" pitchFamily="34" charset="0"/>
              </a:rPr>
              <a:t> rend un </a:t>
            </a:r>
            <a:r>
              <a:rPr lang="fr-FR" sz="3600" i="1" dirty="0" smtClean="0">
                <a:latin typeface="Gill Sans MT" panose="020B0502020104020203" pitchFamily="34" charset="0"/>
              </a:rPr>
              <a:t>push</a:t>
            </a:r>
            <a:r>
              <a:rPr lang="fr-FR" sz="3600" dirty="0" smtClean="0">
                <a:latin typeface="Gill Sans MT" panose="020B0502020104020203" pitchFamily="34" charset="0"/>
              </a:rPr>
              <a:t> non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dirty="0" smtClean="0">
                <a:latin typeface="Gill Sans MT" panose="020B0502020104020203" pitchFamily="34" charset="0"/>
              </a:rPr>
              <a:t> (1)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72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20427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Un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lang="fr-FR" sz="3600" dirty="0" smtClean="0">
                <a:latin typeface="Gill Sans MT" panose="020B0502020104020203" pitchFamily="34" charset="0"/>
              </a:rPr>
              <a:t> appliqué à une branche </a:t>
            </a:r>
            <a:r>
              <a:rPr lang="fr-FR" sz="3600" u="sng" dirty="0" smtClean="0">
                <a:latin typeface="Gill Sans MT" panose="020B0502020104020203" pitchFamily="34" charset="0"/>
              </a:rPr>
              <a:t>déjà présente sur le dépôt distant</a:t>
            </a:r>
            <a:r>
              <a:rPr lang="fr-FR" sz="3600" dirty="0" smtClean="0">
                <a:latin typeface="Gill Sans MT" panose="020B0502020104020203" pitchFamily="34" charset="0"/>
              </a:rPr>
              <a:t> rend un </a:t>
            </a:r>
            <a:r>
              <a:rPr lang="fr-FR" sz="3600" i="1" dirty="0" smtClean="0">
                <a:latin typeface="Gill Sans MT" panose="020B0502020104020203" pitchFamily="34" charset="0"/>
              </a:rPr>
              <a:t>push</a:t>
            </a:r>
            <a:r>
              <a:rPr lang="fr-FR" sz="3600" dirty="0" smtClean="0">
                <a:latin typeface="Gill Sans MT" panose="020B0502020104020203" pitchFamily="34" charset="0"/>
              </a:rPr>
              <a:t> non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dirty="0" smtClean="0">
                <a:latin typeface="Gill Sans MT" panose="020B0502020104020203" pitchFamily="34" charset="0"/>
              </a:rPr>
              <a:t> (2)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73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2360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Exemple de </a:t>
            </a:r>
            <a:r>
              <a:rPr lang="fr-FR" sz="3600" i="1" dirty="0" smtClean="0">
                <a:latin typeface="Gill Sans MT" panose="020B0502020104020203" pitchFamily="34" charset="0"/>
              </a:rPr>
              <a:t>push</a:t>
            </a:r>
            <a:r>
              <a:rPr lang="fr-FR" sz="3600" dirty="0" smtClean="0">
                <a:latin typeface="Gill Sans MT" panose="020B0502020104020203" pitchFamily="34" charset="0"/>
              </a:rPr>
              <a:t> d’une branche déjà présente sur le dépôt distant et </a:t>
            </a:r>
            <a:r>
              <a:rPr lang="fr-FR" sz="3600" dirty="0" err="1" smtClean="0">
                <a:latin typeface="Gill Sans MT" panose="020B0502020104020203" pitchFamily="34" charset="0"/>
              </a:rPr>
              <a:t>rebasée</a:t>
            </a:r>
            <a:r>
              <a:rPr lang="fr-FR" sz="3600" dirty="0" smtClean="0">
                <a:latin typeface="Gill Sans MT" panose="020B0502020104020203" pitchFamily="34" charset="0"/>
              </a:rPr>
              <a:t> sur le dépôt local (1)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74</a:t>
            </a:fld>
            <a:endParaRPr lang="fr-FR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1058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Le déplacement de </a:t>
            </a:r>
            <a:r>
              <a:rPr lang="fr-FR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>
                <a:latin typeface="Gill Sans MT" panose="020B0502020104020203" pitchFamily="34" charset="0"/>
              </a:rPr>
              <a:t> sur le dépôt distant n’est pas </a:t>
            </a:r>
            <a:r>
              <a:rPr lang="fr-FR" sz="3600" i="1" dirty="0" err="1">
                <a:latin typeface="Gill Sans MT" panose="020B0502020104020203" pitchFamily="34" charset="0"/>
              </a:rPr>
              <a:t>fast-forward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75</a:t>
            </a:fld>
            <a:endParaRPr lang="fr-FR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4979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Le déplacement de </a:t>
            </a:r>
            <a:r>
              <a:rPr lang="fr-FR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3600" dirty="0" err="1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>
                <a:latin typeface="Gill Sans MT" panose="020B0502020104020203" pitchFamily="34" charset="0"/>
              </a:rPr>
              <a:t> sur le dépôt local n’est pas </a:t>
            </a:r>
            <a:r>
              <a:rPr lang="fr-FR" sz="3600" i="1" dirty="0" err="1">
                <a:latin typeface="Gill Sans MT" panose="020B0502020104020203" pitchFamily="34" charset="0"/>
              </a:rPr>
              <a:t>fast-forward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76</a:t>
            </a:fld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7346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Exemple de </a:t>
            </a:r>
            <a:r>
              <a:rPr lang="fr-FR" sz="3600" i="1" dirty="0">
                <a:latin typeface="Gill Sans MT" panose="020B0502020104020203" pitchFamily="34" charset="0"/>
              </a:rPr>
              <a:t>push</a:t>
            </a:r>
            <a:r>
              <a:rPr lang="fr-FR" sz="3600" dirty="0">
                <a:latin typeface="Gill Sans MT" panose="020B0502020104020203" pitchFamily="34" charset="0"/>
              </a:rPr>
              <a:t> d’une branche déjà présente sur le dépôt distant et </a:t>
            </a:r>
            <a:r>
              <a:rPr lang="fr-FR" sz="3600" dirty="0" err="1">
                <a:latin typeface="Gill Sans MT" panose="020B0502020104020203" pitchFamily="34" charset="0"/>
              </a:rPr>
              <a:t>rebasée</a:t>
            </a:r>
            <a:r>
              <a:rPr lang="fr-FR" sz="3600" dirty="0">
                <a:latin typeface="Gill Sans MT" panose="020B0502020104020203" pitchFamily="34" charset="0"/>
              </a:rPr>
              <a:t> sur le dépôt local </a:t>
            </a:r>
            <a:r>
              <a:rPr lang="fr-FR" sz="3600" dirty="0" smtClean="0">
                <a:latin typeface="Gill Sans MT" panose="020B0502020104020203" pitchFamily="34" charset="0"/>
              </a:rPr>
              <a:t>(2)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77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109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Exemple de </a:t>
            </a:r>
            <a:r>
              <a:rPr lang="fr-FR" sz="3600" i="1" dirty="0">
                <a:latin typeface="Gill Sans MT" panose="020B0502020104020203" pitchFamily="34" charset="0"/>
              </a:rPr>
              <a:t>push</a:t>
            </a:r>
            <a:r>
              <a:rPr lang="fr-FR" sz="3600" dirty="0">
                <a:latin typeface="Gill Sans MT" panose="020B0502020104020203" pitchFamily="34" charset="0"/>
              </a:rPr>
              <a:t> d’une branche déjà présente sur le dépôt distant et </a:t>
            </a:r>
            <a:r>
              <a:rPr lang="fr-FR" sz="3600" dirty="0" err="1">
                <a:latin typeface="Gill Sans MT" panose="020B0502020104020203" pitchFamily="34" charset="0"/>
              </a:rPr>
              <a:t>rebasée</a:t>
            </a:r>
            <a:r>
              <a:rPr lang="fr-FR" sz="3600" dirty="0">
                <a:latin typeface="Gill Sans MT" panose="020B0502020104020203" pitchFamily="34" charset="0"/>
              </a:rPr>
              <a:t> sur le dépôt local </a:t>
            </a:r>
            <a:r>
              <a:rPr lang="fr-FR" sz="3600" dirty="0" smtClean="0">
                <a:latin typeface="Gill Sans MT" panose="020B0502020104020203" pitchFamily="34" charset="0"/>
              </a:rPr>
              <a:t>(3)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78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98481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V. Publier son travail sur le dépôt distant :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endParaRPr lang="fr-F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V.III.II Avertissement n°2 : Le </a:t>
            </a:r>
            <a:r>
              <a:rPr lang="fr-FR" dirty="0" err="1" smtClean="0">
                <a:latin typeface="Gill Sans MT" panose="020B0502020104020203" pitchFamily="34" charset="0"/>
              </a:rPr>
              <a:t>rebasage</a:t>
            </a:r>
            <a:r>
              <a:rPr lang="fr-FR" dirty="0" smtClean="0">
                <a:latin typeface="Gill Sans MT" panose="020B0502020104020203" pitchFamily="34" charset="0"/>
              </a:rPr>
              <a:t> de branches déjà présentes sur le dépôt distant peut entrainer les complications inutiles de l’historique du projet – Un exemple extrême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80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Gill Sans MT" panose="020B0502020104020203" pitchFamily="34" charset="0"/>
              </a:rPr>
              <a:t>Les tags Git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8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63248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Situation initiale : deux développeurs (A) et (B) travaillent sur la même branche de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feature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41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1. (B) </a:t>
            </a:r>
            <a:r>
              <a:rPr lang="fr-FR" sz="3600" i="1" dirty="0" smtClean="0">
                <a:latin typeface="Gill Sans MT" panose="020B0502020104020203" pitchFamily="34" charset="0"/>
              </a:rPr>
              <a:t>push</a:t>
            </a:r>
            <a:r>
              <a:rPr lang="fr-FR" sz="3600" dirty="0" smtClean="0">
                <a:latin typeface="Gill Sans MT" panose="020B0502020104020203" pitchFamily="34" charset="0"/>
              </a:rPr>
              <a:t> sa branche après y avoir </a:t>
            </a:r>
            <a:r>
              <a:rPr lang="fr-FR" sz="3600" dirty="0" err="1" smtClean="0">
                <a:latin typeface="Gill Sans MT" panose="020B0502020104020203" pitchFamily="34" charset="0"/>
              </a:rPr>
              <a:t>mergé</a:t>
            </a:r>
            <a:r>
              <a:rPr lang="fr-FR" sz="3600" dirty="0" smtClean="0">
                <a:latin typeface="Gill Sans MT" panose="020B0502020104020203" pitchFamily="34" charset="0"/>
              </a:rPr>
              <a:t> une petite branche locale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6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2. (A) qui travaille sur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, pull la branche pendant que (B) décide de la </a:t>
            </a:r>
            <a:r>
              <a:rPr lang="fr-FR" sz="3600" dirty="0" err="1" smtClean="0">
                <a:latin typeface="Gill Sans MT" panose="020B0502020104020203" pitchFamily="34" charset="0"/>
              </a:rPr>
              <a:t>rebaser</a:t>
            </a:r>
            <a:r>
              <a:rPr lang="fr-FR" sz="3600" dirty="0" smtClean="0">
                <a:latin typeface="Gill Sans MT" panose="020B0502020104020203" pitchFamily="34" charset="0"/>
              </a:rPr>
              <a:t> en local 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3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3. (B) </a:t>
            </a:r>
            <a:r>
              <a:rPr lang="fr-FR" sz="3600" i="1" dirty="0" smtClean="0">
                <a:latin typeface="Gill Sans MT" panose="020B0502020104020203" pitchFamily="34" charset="0"/>
              </a:rPr>
              <a:t>push</a:t>
            </a:r>
            <a:r>
              <a:rPr lang="fr-FR" sz="3600" dirty="0" smtClean="0">
                <a:latin typeface="Gill Sans MT" panose="020B0502020104020203" pitchFamily="34" charset="0"/>
              </a:rPr>
              <a:t> sa version </a:t>
            </a:r>
            <a:r>
              <a:rPr lang="fr-FR" sz="3600" dirty="0" err="1" smtClean="0">
                <a:latin typeface="Gill Sans MT" panose="020B0502020104020203" pitchFamily="34" charset="0"/>
              </a:rPr>
              <a:t>rebasée</a:t>
            </a:r>
            <a:r>
              <a:rPr lang="fr-FR" sz="3600" dirty="0" smtClean="0">
                <a:latin typeface="Gill Sans MT" panose="020B0502020104020203" pitchFamily="34" charset="0"/>
              </a:rPr>
              <a:t> de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et étant non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fast-forward</a:t>
            </a:r>
            <a:r>
              <a:rPr lang="fr-FR" sz="3600" dirty="0" smtClean="0">
                <a:latin typeface="Gill Sans MT" panose="020B0502020104020203" pitchFamily="34" charset="0"/>
              </a:rPr>
              <a:t>, le </a:t>
            </a:r>
            <a:r>
              <a:rPr lang="fr-FR" sz="3600" i="1" dirty="0" smtClean="0">
                <a:latin typeface="Gill Sans MT" panose="020B0502020104020203" pitchFamily="34" charset="0"/>
              </a:rPr>
              <a:t>push</a:t>
            </a:r>
            <a:r>
              <a:rPr lang="fr-FR" sz="3600" dirty="0" smtClean="0">
                <a:latin typeface="Gill Sans MT" panose="020B0502020104020203" pitchFamily="34" charset="0"/>
              </a:rPr>
              <a:t> est forcé / remarque: B aurait pu écraser du travail de A (s’il n’avait pas pull avant de </a:t>
            </a:r>
            <a:r>
              <a:rPr lang="fr-FR" sz="3600" dirty="0" err="1" smtClean="0">
                <a:latin typeface="Gill Sans MT" panose="020B0502020104020203" pitchFamily="34" charset="0"/>
              </a:rPr>
              <a:t>rebase</a:t>
            </a:r>
            <a:r>
              <a:rPr lang="fr-FR" sz="3600" dirty="0" smtClean="0">
                <a:latin typeface="Gill Sans MT" panose="020B0502020104020203" pitchFamily="34" charset="0"/>
              </a:rPr>
              <a:t>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91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4. (A) continue de travailler sur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puis la </a:t>
            </a:r>
            <a:r>
              <a:rPr lang="fr-FR" sz="3600" i="1" dirty="0" smtClean="0">
                <a:latin typeface="Gill Sans MT" panose="020B0502020104020203" pitchFamily="34" charset="0"/>
              </a:rPr>
              <a:t>pull</a:t>
            </a:r>
            <a:r>
              <a:rPr lang="fr-FR" sz="3600" dirty="0" smtClean="0">
                <a:latin typeface="Gill Sans MT" panose="020B0502020104020203" pitchFamily="34" charset="0"/>
              </a:rPr>
              <a:t> à nouveau pour se synchroniser avec le dépôt distant 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84</a:t>
            </a:fld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65882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5. (A) </a:t>
            </a:r>
            <a:r>
              <a:rPr lang="fr-FR" sz="3600" i="1" dirty="0" smtClean="0">
                <a:latin typeface="Gill Sans MT" panose="020B0502020104020203" pitchFamily="34" charset="0"/>
              </a:rPr>
              <a:t>push</a:t>
            </a:r>
            <a:r>
              <a:rPr lang="fr-FR" sz="3600" dirty="0" smtClean="0">
                <a:latin typeface="Gill Sans MT" panose="020B0502020104020203" pitchFamily="34" charset="0"/>
              </a:rPr>
              <a:t> son travail sur </a:t>
            </a:r>
            <a:r>
              <a:rPr lang="fr-FR" sz="3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3600" dirty="0" smtClean="0">
                <a:latin typeface="Gill Sans MT" panose="020B0502020104020203" pitchFamily="34" charset="0"/>
              </a:rPr>
              <a:t> sur le dépôt distant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85</a:t>
            </a:fld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150862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6. On </a:t>
            </a:r>
            <a:r>
              <a:rPr lang="fr-FR" sz="3600" dirty="0">
                <a:latin typeface="Gill Sans MT" panose="020B0502020104020203" pitchFamily="34" charset="0"/>
              </a:rPr>
              <a:t>va s’arrêter </a:t>
            </a:r>
            <a:r>
              <a:rPr lang="fr-FR" sz="3600" dirty="0" smtClean="0">
                <a:latin typeface="Gill Sans MT" panose="020B0502020104020203" pitchFamily="34" charset="0"/>
              </a:rPr>
              <a:t>là..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Moralité : </a:t>
            </a:r>
          </a:p>
          <a:p>
            <a:pPr lvl="1"/>
            <a:r>
              <a:rPr lang="fr-FR" dirty="0" smtClean="0"/>
              <a:t>Il fallait </a:t>
            </a:r>
            <a:r>
              <a:rPr lang="fr-FR" i="1" dirty="0" err="1" smtClean="0"/>
              <a:t>rebase</a:t>
            </a:r>
            <a:r>
              <a:rPr lang="fr-FR" dirty="0" smtClean="0"/>
              <a:t> avant de </a:t>
            </a:r>
            <a:r>
              <a:rPr lang="fr-FR" i="1" dirty="0" err="1" smtClean="0"/>
              <a:t>pusher</a:t>
            </a:r>
            <a:r>
              <a:rPr lang="fr-FR" dirty="0" smtClean="0"/>
              <a:t>.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rebase</a:t>
            </a:r>
            <a:r>
              <a:rPr lang="fr-FR" dirty="0" smtClean="0"/>
              <a:t> ne </a:t>
            </a:r>
            <a:r>
              <a:rPr lang="fr-FR" dirty="0"/>
              <a:t>doit être utilisé qu’en local sur des parties d’historique non encore </a:t>
            </a:r>
            <a:r>
              <a:rPr lang="fr-FR" i="1" dirty="0" err="1" smtClean="0"/>
              <a:t>pushées</a:t>
            </a:r>
            <a:r>
              <a:rPr lang="fr-FR" dirty="0" smtClean="0"/>
              <a:t>.</a:t>
            </a:r>
            <a:endParaRPr lang="fr-FR" dirty="0"/>
          </a:p>
          <a:p>
            <a:pPr lvl="1"/>
            <a:r>
              <a:rPr lang="fr-FR" b="1" u="sng" dirty="0" smtClean="0"/>
              <a:t>On ne </a:t>
            </a:r>
            <a:r>
              <a:rPr lang="fr-FR" b="1" i="1" u="sng" dirty="0" err="1" smtClean="0"/>
              <a:t>rebase</a:t>
            </a:r>
            <a:r>
              <a:rPr lang="fr-FR" b="1" u="sng" dirty="0" smtClean="0"/>
              <a:t> pas de l’historique déjà publié sur le dépôt distant.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2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VI. </a:t>
            </a:r>
            <a:r>
              <a:rPr lang="fr-FR" i="1" dirty="0" err="1" smtClean="0">
                <a:latin typeface="Gill Sans MT" panose="020B0502020104020203" pitchFamily="34" charset="0"/>
              </a:rPr>
              <a:t>Pusher</a:t>
            </a:r>
            <a:r>
              <a:rPr lang="fr-FR" dirty="0" smtClean="0">
                <a:latin typeface="Gill Sans MT" panose="020B0502020104020203" pitchFamily="34" charset="0"/>
              </a:rPr>
              <a:t> ou </a:t>
            </a:r>
            <a:r>
              <a:rPr lang="fr-FR" i="1" dirty="0" err="1" smtClean="0">
                <a:latin typeface="Gill Sans MT" panose="020B0502020104020203" pitchFamily="34" charset="0"/>
              </a:rPr>
              <a:t>puller</a:t>
            </a:r>
            <a:r>
              <a:rPr lang="fr-FR" dirty="0" smtClean="0">
                <a:latin typeface="Gill Sans MT" panose="020B0502020104020203" pitchFamily="34" charset="0"/>
              </a:rPr>
              <a:t> sans risque d’erreur : les </a:t>
            </a:r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branches</a:t>
            </a:r>
            <a:endParaRPr lang="fr-FR" i="1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VI.I Rappel / Avertissement :  Attention à la branche courante lors d’un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fr-FR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442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dirty="0" smtClean="0">
                <a:latin typeface="Gill Sans MT" panose="020B0502020104020203" pitchFamily="34" charset="0"/>
              </a:rPr>
              <a:t>suppose un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merge</a:t>
            </a:r>
            <a:r>
              <a:rPr lang="fr-FR" sz="3600" dirty="0" smtClean="0">
                <a:latin typeface="Gill Sans MT" panose="020B0502020104020203" pitchFamily="34" charset="0"/>
              </a:rPr>
              <a:t> (ou un </a:t>
            </a:r>
            <a:r>
              <a:rPr lang="fr-FR" sz="3600" i="1" dirty="0" err="1" smtClean="0">
                <a:latin typeface="Gill Sans MT" panose="020B0502020104020203" pitchFamily="34" charset="0"/>
              </a:rPr>
              <a:t>rebase</a:t>
            </a:r>
            <a:r>
              <a:rPr lang="fr-FR" sz="3600" dirty="0" smtClean="0">
                <a:latin typeface="Gill Sans MT" panose="020B0502020104020203" pitchFamily="34" charset="0"/>
              </a:rPr>
              <a:t>) dont l’effet dépend donc de la branche courante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88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8425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Que se passe-t-il si je veux </a:t>
            </a:r>
            <a:r>
              <a:rPr lang="fr-FR" sz="3600" i="1" dirty="0" smtClean="0">
                <a:latin typeface="Gill Sans MT" panose="020B0502020104020203" pitchFamily="34" charset="0"/>
              </a:rPr>
              <a:t>pull</a:t>
            </a:r>
            <a:r>
              <a:rPr lang="fr-FR" sz="3600" dirty="0" smtClean="0">
                <a:latin typeface="Gill Sans MT" panose="020B0502020104020203" pitchFamily="34" charset="0"/>
              </a:rPr>
              <a:t>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fr-FR" sz="3600" dirty="0" smtClean="0">
                <a:latin typeface="Gill Sans MT" panose="020B0502020104020203" pitchFamily="34" charset="0"/>
              </a:rPr>
              <a:t> mais que j’ai oublié de la </a:t>
            </a:r>
            <a:r>
              <a:rPr lang="fr-FR" sz="3600" i="1" dirty="0" err="1" smtClean="0">
                <a:latin typeface="Gill Sans MT" panose="020B0502020104020203" pitchFamily="34" charset="0"/>
              </a:rPr>
              <a:t>checkout</a:t>
            </a:r>
            <a:r>
              <a:rPr lang="fr-FR" sz="3600" dirty="0" smtClean="0">
                <a:latin typeface="Gill Sans MT" panose="020B0502020104020203" pitchFamily="34" charset="0"/>
              </a:rPr>
              <a:t> ?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89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2685" cy="4351338"/>
          </a:xfrm>
        </p:spPr>
      </p:pic>
      <p:sp>
        <p:nvSpPr>
          <p:cNvPr id="5" name="ZoneTexte 4"/>
          <p:cNvSpPr txBox="1"/>
          <p:nvPr/>
        </p:nvSpPr>
        <p:spPr>
          <a:xfrm>
            <a:off x="839656" y="6279076"/>
            <a:ext cx="105141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Gill Sans MT" panose="020B0502020104020203" pitchFamily="34" charset="0"/>
              </a:rPr>
              <a:t>Attention : À l’extrême, si on va ensuite jusqu’à </a:t>
            </a:r>
            <a:r>
              <a:rPr lang="fr-FR" sz="1600" i="1" dirty="0" err="1" smtClean="0">
                <a:latin typeface="Gill Sans MT" panose="020B0502020104020203" pitchFamily="34" charset="0"/>
              </a:rPr>
              <a:t>merger</a:t>
            </a:r>
            <a:r>
              <a:rPr lang="fr-FR" sz="1600" dirty="0" smtClean="0">
                <a:latin typeface="Gill Sans MT" panose="020B0502020104020203" pitchFamily="34" charset="0"/>
              </a:rPr>
              <a:t> </a:t>
            </a:r>
            <a:r>
              <a:rPr lang="fr-FR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feature</a:t>
            </a:r>
            <a:r>
              <a:rPr lang="fr-FR" sz="1600" dirty="0" smtClean="0">
                <a:latin typeface="Gill Sans MT" panose="020B0502020104020203" pitchFamily="34" charset="0"/>
              </a:rPr>
              <a:t> dans </a:t>
            </a:r>
            <a:r>
              <a:rPr lang="fr-FR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master</a:t>
            </a:r>
            <a:r>
              <a:rPr lang="fr-FR" sz="1600" dirty="0" smtClean="0">
                <a:latin typeface="Gill Sans MT" panose="020B0502020104020203" pitchFamily="34" charset="0"/>
              </a:rPr>
              <a:t>, on risque d’y réintroduire du vieux code. </a:t>
            </a:r>
            <a:endParaRPr lang="fr-FR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Un tag donne juste un nom plus « lisible » à un commit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9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1451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..alors que je m’attendais à ça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90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6678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VI. </a:t>
            </a:r>
            <a:r>
              <a:rPr lang="fr-FR" i="1" dirty="0" err="1" smtClean="0">
                <a:latin typeface="Gill Sans MT" panose="020B0502020104020203" pitchFamily="34" charset="0"/>
              </a:rPr>
              <a:t>Pusher</a:t>
            </a:r>
            <a:r>
              <a:rPr lang="fr-FR" dirty="0" smtClean="0">
                <a:latin typeface="Gill Sans MT" panose="020B0502020104020203" pitchFamily="34" charset="0"/>
              </a:rPr>
              <a:t> ou </a:t>
            </a:r>
            <a:r>
              <a:rPr lang="fr-FR" i="1" dirty="0" err="1" smtClean="0">
                <a:latin typeface="Gill Sans MT" panose="020B0502020104020203" pitchFamily="34" charset="0"/>
              </a:rPr>
              <a:t>puller</a:t>
            </a:r>
            <a:r>
              <a:rPr lang="fr-FR" dirty="0" smtClean="0">
                <a:latin typeface="Gill Sans MT" panose="020B0502020104020203" pitchFamily="34" charset="0"/>
              </a:rPr>
              <a:t> sans risque d’erreur : les </a:t>
            </a:r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branches</a:t>
            </a:r>
            <a:endParaRPr lang="fr-FR" i="1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VI.II </a:t>
            </a:r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branches</a:t>
            </a:r>
            <a:r>
              <a:rPr lang="fr-FR" dirty="0" smtClean="0">
                <a:latin typeface="Gill Sans MT" panose="020B0502020104020203" pitchFamily="34" charset="0"/>
              </a:rPr>
              <a:t> : présentation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55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Présentation des </a:t>
            </a:r>
            <a:r>
              <a:rPr lang="fr-FR" sz="3600" i="1" dirty="0" err="1" smtClean="0">
                <a:latin typeface="Gill Sans MT" panose="020B0502020104020203" pitchFamily="34" charset="0"/>
              </a:rPr>
              <a:t>upstream</a:t>
            </a:r>
            <a:r>
              <a:rPr lang="fr-FR" sz="3600" i="1" dirty="0" smtClean="0">
                <a:latin typeface="Gill Sans MT" panose="020B0502020104020203" pitchFamily="34" charset="0"/>
              </a:rPr>
              <a:t> branches</a:t>
            </a:r>
            <a:endParaRPr lang="fr-FR" sz="3600" i="1" dirty="0">
              <a:latin typeface="Gill Sans MT" panose="020B0502020104020203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>
                <a:latin typeface="Gill Sans MT" panose="020B0502020104020203" pitchFamily="34" charset="0"/>
              </a:rPr>
              <a:t>Une </a:t>
            </a:r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</a:t>
            </a:r>
            <a:r>
              <a:rPr lang="fr-FR" i="1" dirty="0" err="1" smtClean="0">
                <a:latin typeface="Gill Sans MT" panose="020B0502020104020203" pitchFamily="34" charset="0"/>
              </a:rPr>
              <a:t>branch</a:t>
            </a:r>
            <a:r>
              <a:rPr lang="fr-FR" dirty="0" smtClean="0">
                <a:latin typeface="Gill Sans MT" panose="020B0502020104020203" pitchFamily="34" charset="0"/>
              </a:rPr>
              <a:t> est une propriété, un attribut d’une branche locale : 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Il s’agit du nom de la branche distante à laquelle est liée une branche locale.</a:t>
            </a:r>
          </a:p>
          <a:p>
            <a:pPr lvl="1"/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</a:t>
            </a:r>
            <a:r>
              <a:rPr lang="fr-FR" i="1" dirty="0" err="1" smtClean="0">
                <a:latin typeface="Gill Sans MT" panose="020B0502020104020203" pitchFamily="34" charset="0"/>
              </a:rPr>
              <a:t>branch</a:t>
            </a:r>
            <a:r>
              <a:rPr lang="fr-FR" dirty="0" smtClean="0">
                <a:latin typeface="Gill Sans MT" panose="020B0502020104020203" pitchFamily="34" charset="0"/>
              </a:rPr>
              <a:t> = un nom de dépôt distant + un nom de branche.</a:t>
            </a:r>
          </a:p>
          <a:p>
            <a:r>
              <a:rPr lang="fr-FR" dirty="0" smtClean="0">
                <a:latin typeface="Gill Sans MT" panose="020B0502020104020203" pitchFamily="34" charset="0"/>
              </a:rPr>
              <a:t>L’</a:t>
            </a:r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</a:t>
            </a:r>
            <a:r>
              <a:rPr lang="fr-FR" i="1" dirty="0" err="1" smtClean="0">
                <a:latin typeface="Gill Sans MT" panose="020B0502020104020203" pitchFamily="34" charset="0"/>
              </a:rPr>
              <a:t>branch</a:t>
            </a:r>
            <a:r>
              <a:rPr lang="fr-FR" dirty="0" smtClean="0">
                <a:latin typeface="Gill Sans MT" panose="020B0502020104020203" pitchFamily="34" charset="0"/>
              </a:rPr>
              <a:t> détermine le comportement de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r>
              <a:rPr lang="fr-FR" dirty="0" smtClean="0">
                <a:latin typeface="Gill Sans MT" panose="020B0502020104020203" pitchFamily="34" charset="0"/>
              </a:rPr>
              <a:t> /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r>
              <a:rPr lang="fr-FR" dirty="0" smtClean="0">
                <a:latin typeface="Gill Sans MT" panose="020B0502020104020203" pitchFamily="34" charset="0"/>
              </a:rPr>
              <a:t> utilisées sans arguments.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it pull</a:t>
            </a:r>
            <a:r>
              <a:rPr lang="fr-FR" dirty="0" smtClean="0">
                <a:latin typeface="Gill Sans MT" panose="020B0502020104020203" pitchFamily="34" charset="0"/>
              </a:rPr>
              <a:t> sans arguments : on récupère les </a:t>
            </a:r>
            <a:r>
              <a:rPr lang="fr-FR" dirty="0" err="1" smtClean="0">
                <a:latin typeface="Gill Sans MT" panose="020B0502020104020203" pitchFamily="34" charset="0"/>
              </a:rPr>
              <a:t>commits</a:t>
            </a:r>
            <a:r>
              <a:rPr lang="fr-FR" dirty="0" smtClean="0">
                <a:latin typeface="Gill Sans MT" panose="020B0502020104020203" pitchFamily="34" charset="0"/>
              </a:rPr>
              <a:t> de l’</a:t>
            </a:r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</a:t>
            </a:r>
            <a:r>
              <a:rPr lang="fr-FR" i="1" dirty="0" err="1" smtClean="0">
                <a:latin typeface="Gill Sans MT" panose="020B0502020104020203" pitchFamily="34" charset="0"/>
              </a:rPr>
              <a:t>branch</a:t>
            </a:r>
            <a:r>
              <a:rPr lang="fr-FR" dirty="0">
                <a:latin typeface="Gill Sans MT" panose="020B0502020104020203" pitchFamily="34" charset="0"/>
              </a:rPr>
              <a:t> </a:t>
            </a:r>
            <a:r>
              <a:rPr lang="fr-FR" dirty="0" smtClean="0">
                <a:latin typeface="Gill Sans MT" panose="020B0502020104020203" pitchFamily="34" charset="0"/>
              </a:rPr>
              <a:t>de la branche courante et la </a:t>
            </a:r>
            <a:r>
              <a:rPr lang="fr-FR" i="1" dirty="0" err="1" smtClean="0">
                <a:latin typeface="Gill Sans MT" panose="020B0502020104020203" pitchFamily="34" charset="0"/>
              </a:rPr>
              <a:t>remote-tracking</a:t>
            </a:r>
            <a:r>
              <a:rPr lang="fr-FR" i="1" dirty="0" smtClean="0">
                <a:latin typeface="Gill Sans MT" panose="020B0502020104020203" pitchFamily="34" charset="0"/>
              </a:rPr>
              <a:t> </a:t>
            </a:r>
            <a:r>
              <a:rPr lang="fr-FR" i="1" dirty="0" err="1" smtClean="0">
                <a:latin typeface="Gill Sans MT" panose="020B0502020104020203" pitchFamily="34" charset="0"/>
              </a:rPr>
              <a:t>branch</a:t>
            </a:r>
            <a:r>
              <a:rPr lang="fr-FR" dirty="0" smtClean="0">
                <a:latin typeface="Gill Sans MT" panose="020B0502020104020203" pitchFamily="34" charset="0"/>
              </a:rPr>
              <a:t> associée est </a:t>
            </a:r>
            <a:r>
              <a:rPr lang="fr-FR" i="1" dirty="0" err="1" smtClean="0">
                <a:latin typeface="Gill Sans MT" panose="020B0502020104020203" pitchFamily="34" charset="0"/>
              </a:rPr>
              <a:t>mergée</a:t>
            </a:r>
            <a:r>
              <a:rPr lang="fr-FR" dirty="0" smtClean="0">
                <a:latin typeface="Gill Sans MT" panose="020B0502020104020203" pitchFamily="34" charset="0"/>
              </a:rPr>
              <a:t> dans la branche courante.</a:t>
            </a:r>
          </a:p>
          <a:p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g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it push</a:t>
            </a:r>
            <a:r>
              <a:rPr lang="fr-FR" dirty="0" smtClean="0">
                <a:latin typeface="Gill Sans MT" panose="020B0502020104020203" pitchFamily="34" charset="0"/>
              </a:rPr>
              <a:t> sans arguments :</a:t>
            </a:r>
          </a:p>
          <a:p>
            <a:pPr lvl="1"/>
            <a:r>
              <a:rPr lang="fr-FR" dirty="0" smtClean="0">
                <a:latin typeface="Gill Sans MT" panose="020B0502020104020203" pitchFamily="34" charset="0"/>
              </a:rPr>
              <a:t>Si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push.default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matching</a:t>
            </a:r>
            <a:r>
              <a:rPr lang="fr-FR" dirty="0" smtClean="0">
                <a:latin typeface="Gill Sans MT" panose="020B0502020104020203" pitchFamily="34" charset="0"/>
              </a:rPr>
              <a:t> (défaut en Git 1.x) : pousse </a:t>
            </a:r>
            <a:r>
              <a:rPr lang="fr-FR" u="sng" dirty="0" smtClean="0">
                <a:latin typeface="Gill Sans MT" panose="020B0502020104020203" pitchFamily="34" charset="0"/>
              </a:rPr>
              <a:t>toutes les branches</a:t>
            </a:r>
            <a:r>
              <a:rPr lang="fr-FR" dirty="0" smtClean="0">
                <a:latin typeface="Gill Sans MT" panose="020B0502020104020203" pitchFamily="34" charset="0"/>
              </a:rPr>
              <a:t> locales pour lesquelles il existe une branche de même nom sur le dépôt distant.</a:t>
            </a:r>
          </a:p>
          <a:p>
            <a:pPr lvl="1"/>
            <a:r>
              <a:rPr lang="fr-FR" dirty="0">
                <a:latin typeface="Gill Sans MT" panose="020B0502020104020203" pitchFamily="34" charset="0"/>
              </a:rPr>
              <a:t>Si </a:t>
            </a:r>
            <a:r>
              <a:rPr lang="fr-FR" dirty="0" err="1">
                <a:latin typeface="Consolas" panose="020B0609020204030204" pitchFamily="49" charset="0"/>
                <a:cs typeface="Consolas" panose="020B0609020204030204" pitchFamily="49" charset="0"/>
              </a:rPr>
              <a:t>push.default</a:t>
            </a:r>
            <a:r>
              <a:rPr lang="fr-FR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simple</a:t>
            </a:r>
            <a:r>
              <a:rPr lang="fr-FR" dirty="0" smtClean="0">
                <a:latin typeface="Gill Sans MT" panose="020B0502020104020203" pitchFamily="34" charset="0"/>
              </a:rPr>
              <a:t> </a:t>
            </a:r>
            <a:r>
              <a:rPr lang="fr-FR" dirty="0">
                <a:latin typeface="Gill Sans MT" panose="020B0502020104020203" pitchFamily="34" charset="0"/>
              </a:rPr>
              <a:t>(défaut en Git </a:t>
            </a:r>
            <a:r>
              <a:rPr lang="fr-FR" dirty="0" smtClean="0">
                <a:latin typeface="Gill Sans MT" panose="020B0502020104020203" pitchFamily="34" charset="0"/>
              </a:rPr>
              <a:t>2.x</a:t>
            </a:r>
            <a:r>
              <a:rPr lang="fr-FR" dirty="0">
                <a:latin typeface="Gill Sans MT" panose="020B0502020104020203" pitchFamily="34" charset="0"/>
              </a:rPr>
              <a:t>) </a:t>
            </a:r>
            <a:r>
              <a:rPr lang="fr-FR" dirty="0" smtClean="0">
                <a:latin typeface="Gill Sans MT" panose="020B0502020104020203" pitchFamily="34" charset="0"/>
              </a:rPr>
              <a:t>: pousse uniquement la branche courante vers la branche distante décrite comme étant son </a:t>
            </a:r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</a:t>
            </a:r>
            <a:r>
              <a:rPr lang="fr-FR" i="1" dirty="0" err="1" smtClean="0">
                <a:latin typeface="Gill Sans MT" panose="020B0502020104020203" pitchFamily="34" charset="0"/>
              </a:rPr>
              <a:t>branch</a:t>
            </a:r>
            <a:r>
              <a:rPr lang="fr-FR" dirty="0" smtClean="0">
                <a:latin typeface="Gill Sans MT" panose="020B0502020104020203" pitchFamily="34" charset="0"/>
              </a:rPr>
              <a:t>.</a:t>
            </a:r>
          </a:p>
          <a:p>
            <a:r>
              <a:rPr lang="fr-FR" b="1" dirty="0" smtClean="0">
                <a:latin typeface="Gill Sans MT" panose="020B0502020104020203" pitchFamily="34" charset="0"/>
              </a:rPr>
              <a:t>On </a:t>
            </a:r>
            <a:r>
              <a:rPr lang="fr-FR" b="1" dirty="0">
                <a:latin typeface="Gill Sans MT" panose="020B0502020104020203" pitchFamily="34" charset="0"/>
              </a:rPr>
              <a:t>suppose </a:t>
            </a:r>
            <a:r>
              <a:rPr lang="fr-FR" b="1" dirty="0" err="1">
                <a:latin typeface="Consolas" panose="020B0609020204030204" pitchFamily="49" charset="0"/>
                <a:cs typeface="Consolas" panose="020B0609020204030204" pitchFamily="49" charset="0"/>
              </a:rPr>
              <a:t>push.default</a:t>
            </a:r>
            <a:r>
              <a:rPr lang="fr-FR" b="1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fr-FR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simple</a:t>
            </a:r>
            <a:r>
              <a:rPr lang="fr-FR" b="1" dirty="0" smtClean="0">
                <a:latin typeface="Gill Sans MT" panose="020B0502020104020203" pitchFamily="34" charset="0"/>
              </a:rPr>
              <a:t> pour la partie qui suit.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76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dirty="0" smtClean="0">
                <a:latin typeface="Gill Sans MT" panose="020B0502020104020203" pitchFamily="34" charset="0"/>
              </a:rPr>
              <a:t>où une </a:t>
            </a:r>
            <a:r>
              <a:rPr lang="fr-FR" sz="3600" i="1" dirty="0" err="1" smtClean="0">
                <a:latin typeface="Gill Sans MT" panose="020B0502020104020203" pitchFamily="34" charset="0"/>
              </a:rPr>
              <a:t>upstream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</a:rPr>
              <a:t>branch</a:t>
            </a:r>
            <a:r>
              <a:rPr lang="fr-FR" sz="3600" dirty="0" smtClean="0">
                <a:latin typeface="Gill Sans MT" panose="020B0502020104020203" pitchFamily="34" charset="0"/>
              </a:rPr>
              <a:t> est définie pour la branche courante (1)</a:t>
            </a:r>
            <a:endParaRPr lang="fr-FR" sz="3600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93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28337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r>
              <a:rPr lang="fr-FR" sz="3600" dirty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dirty="0">
                <a:latin typeface="Gill Sans MT" panose="020B0502020104020203" pitchFamily="34" charset="0"/>
              </a:rPr>
              <a:t>où une </a:t>
            </a:r>
            <a:r>
              <a:rPr lang="fr-FR" sz="3600" i="1" dirty="0" err="1">
                <a:latin typeface="Gill Sans MT" panose="020B0502020104020203" pitchFamily="34" charset="0"/>
              </a:rPr>
              <a:t>upstream</a:t>
            </a:r>
            <a:r>
              <a:rPr lang="fr-FR" sz="3600" i="1" dirty="0">
                <a:latin typeface="Gill Sans MT" panose="020B0502020104020203" pitchFamily="34" charset="0"/>
              </a:rPr>
              <a:t> </a:t>
            </a:r>
            <a:r>
              <a:rPr lang="fr-FR" sz="3600" i="1" dirty="0" err="1">
                <a:latin typeface="Gill Sans MT" panose="020B0502020104020203" pitchFamily="34" charset="0"/>
              </a:rPr>
              <a:t>branch</a:t>
            </a:r>
            <a:r>
              <a:rPr lang="fr-FR" sz="3600" dirty="0">
                <a:latin typeface="Gill Sans MT" panose="020B0502020104020203" pitchFamily="34" charset="0"/>
              </a:rPr>
              <a:t> est définie pour la branche courante </a:t>
            </a:r>
            <a:r>
              <a:rPr lang="fr-FR" sz="3600" dirty="0" smtClean="0">
                <a:latin typeface="Gill Sans MT" panose="020B0502020104020203" pitchFamily="34" charset="0"/>
              </a:rPr>
              <a:t>(2)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94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55838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dirty="0">
                <a:latin typeface="Gill Sans MT" panose="020B0502020104020203" pitchFamily="34" charset="0"/>
              </a:rPr>
              <a:t>où une </a:t>
            </a:r>
            <a:r>
              <a:rPr lang="fr-FR" sz="3600" i="1" dirty="0" err="1">
                <a:latin typeface="Gill Sans MT" panose="020B0502020104020203" pitchFamily="34" charset="0"/>
              </a:rPr>
              <a:t>upstream</a:t>
            </a:r>
            <a:r>
              <a:rPr lang="fr-FR" sz="3600" i="1" dirty="0">
                <a:latin typeface="Gill Sans MT" panose="020B0502020104020203" pitchFamily="34" charset="0"/>
              </a:rPr>
              <a:t> </a:t>
            </a:r>
            <a:r>
              <a:rPr lang="fr-FR" sz="3600" i="1" dirty="0" err="1">
                <a:latin typeface="Gill Sans MT" panose="020B0502020104020203" pitchFamily="34" charset="0"/>
              </a:rPr>
              <a:t>branch</a:t>
            </a:r>
            <a:r>
              <a:rPr lang="fr-FR" sz="3600" dirty="0">
                <a:latin typeface="Gill Sans MT" panose="020B0502020104020203" pitchFamily="34" charset="0"/>
              </a:rPr>
              <a:t> est définie pour la branche courante (1)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95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20132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fr-FR" sz="3600" dirty="0" smtClean="0">
                <a:latin typeface="Gill Sans MT" panose="020B0502020104020203" pitchFamily="34" charset="0"/>
                <a:cs typeface="Consolas" panose="020B0609020204030204" pitchFamily="49" charset="0"/>
              </a:rPr>
              <a:t> </a:t>
            </a:r>
            <a:r>
              <a:rPr lang="fr-FR" sz="3600" dirty="0">
                <a:latin typeface="Gill Sans MT" panose="020B0502020104020203" pitchFamily="34" charset="0"/>
              </a:rPr>
              <a:t>où une </a:t>
            </a:r>
            <a:r>
              <a:rPr lang="fr-FR" sz="3600" i="1" dirty="0" err="1">
                <a:latin typeface="Gill Sans MT" panose="020B0502020104020203" pitchFamily="34" charset="0"/>
              </a:rPr>
              <a:t>upstream</a:t>
            </a:r>
            <a:r>
              <a:rPr lang="fr-FR" sz="3600" i="1" dirty="0">
                <a:latin typeface="Gill Sans MT" panose="020B0502020104020203" pitchFamily="34" charset="0"/>
              </a:rPr>
              <a:t> </a:t>
            </a:r>
            <a:r>
              <a:rPr lang="fr-FR" sz="3600" i="1" dirty="0" err="1">
                <a:latin typeface="Gill Sans MT" panose="020B0502020104020203" pitchFamily="34" charset="0"/>
              </a:rPr>
              <a:t>branch</a:t>
            </a:r>
            <a:r>
              <a:rPr lang="fr-FR" sz="3600" dirty="0">
                <a:latin typeface="Gill Sans MT" panose="020B0502020104020203" pitchFamily="34" charset="0"/>
              </a:rPr>
              <a:t> est définie pour la branche courante </a:t>
            </a:r>
            <a:r>
              <a:rPr lang="fr-FR" sz="3600" dirty="0" smtClean="0">
                <a:latin typeface="Gill Sans MT" panose="020B0502020104020203" pitchFamily="34" charset="0"/>
              </a:rPr>
              <a:t>(2)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96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382024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Si une </a:t>
            </a:r>
            <a:r>
              <a:rPr lang="fr-FR" sz="3600" i="1" dirty="0" err="1" smtClean="0">
                <a:latin typeface="Gill Sans MT" panose="020B0502020104020203" pitchFamily="34" charset="0"/>
              </a:rPr>
              <a:t>upstream</a:t>
            </a:r>
            <a:r>
              <a:rPr lang="fr-FR" sz="3600" i="1" dirty="0" smtClean="0">
                <a:latin typeface="Gill Sans MT" panose="020B0502020104020203" pitchFamily="34" charset="0"/>
              </a:rPr>
              <a:t> </a:t>
            </a:r>
            <a:r>
              <a:rPr lang="fr-FR" sz="3600" i="1" dirty="0" err="1" smtClean="0">
                <a:latin typeface="Gill Sans MT" panose="020B0502020104020203" pitchFamily="34" charset="0"/>
              </a:rPr>
              <a:t>branch</a:t>
            </a:r>
            <a:r>
              <a:rPr lang="fr-FR" sz="3600" dirty="0" smtClean="0">
                <a:latin typeface="Gill Sans MT" panose="020B0502020104020203" pitchFamily="34" charset="0"/>
              </a:rPr>
              <a:t> est définie pour notre branche courante : plus de risque de se tromper lors d’un </a:t>
            </a:r>
            <a:r>
              <a:rPr lang="fr-FR" sz="3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endParaRPr lang="fr-FR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97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40936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smtClean="0">
                <a:latin typeface="Gill Sans MT" panose="020B0502020104020203" pitchFamily="34" charset="0"/>
              </a:rPr>
              <a:t>Ou plutôt : les conséquence de l’oubli sont moins gênantes</a:t>
            </a:r>
            <a:endParaRPr lang="fr-FR" sz="3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98</a:t>
            </a:fld>
            <a:endParaRPr lang="fr-FR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7" y="1825625"/>
            <a:ext cx="10512685" cy="4351338"/>
          </a:xfrm>
        </p:spPr>
      </p:pic>
    </p:spTree>
    <p:extLst>
      <p:ext uri="{BB962C8B-B14F-4D97-AF65-F5344CB8AC3E}">
        <p14:creationId xmlns:p14="http://schemas.microsoft.com/office/powerpoint/2010/main" val="94619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VI. </a:t>
            </a:r>
            <a:r>
              <a:rPr lang="fr-FR" i="1" dirty="0" err="1" smtClean="0">
                <a:latin typeface="Gill Sans MT" panose="020B0502020104020203" pitchFamily="34" charset="0"/>
              </a:rPr>
              <a:t>Pusher</a:t>
            </a:r>
            <a:r>
              <a:rPr lang="fr-FR" dirty="0" smtClean="0">
                <a:latin typeface="Gill Sans MT" panose="020B0502020104020203" pitchFamily="34" charset="0"/>
              </a:rPr>
              <a:t> ou </a:t>
            </a:r>
            <a:r>
              <a:rPr lang="fr-FR" i="1" dirty="0" err="1" smtClean="0">
                <a:latin typeface="Gill Sans MT" panose="020B0502020104020203" pitchFamily="34" charset="0"/>
              </a:rPr>
              <a:t>puller</a:t>
            </a:r>
            <a:r>
              <a:rPr lang="fr-FR" dirty="0" smtClean="0">
                <a:latin typeface="Gill Sans MT" panose="020B0502020104020203" pitchFamily="34" charset="0"/>
              </a:rPr>
              <a:t> sans risque d’erreur : les </a:t>
            </a:r>
            <a:r>
              <a:rPr lang="fr-FR" i="1" dirty="0" err="1" smtClean="0">
                <a:latin typeface="Gill Sans MT" panose="020B0502020104020203" pitchFamily="34" charset="0"/>
              </a:rPr>
              <a:t>upstream</a:t>
            </a:r>
            <a:r>
              <a:rPr lang="fr-FR" i="1" dirty="0" smtClean="0">
                <a:latin typeface="Gill Sans MT" panose="020B0502020104020203" pitchFamily="34" charset="0"/>
              </a:rPr>
              <a:t> branches</a:t>
            </a:r>
            <a:endParaRPr lang="fr-FR" i="1" dirty="0">
              <a:latin typeface="Gill Sans MT" panose="020B0502020104020203" pitchFamily="34" charset="0"/>
              <a:cs typeface="Consolas" panose="020B0609020204030204" pitchFamily="49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>
                <a:latin typeface="Gill Sans MT" panose="020B0502020104020203" pitchFamily="34" charset="0"/>
              </a:rPr>
              <a:t>VI.III Cas des branches non-encore existantes sur le dépôt local (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</a:t>
            </a:r>
            <a:r>
              <a:rPr lang="fr-FR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fetch</a:t>
            </a:r>
            <a:r>
              <a:rPr lang="fr-FR" dirty="0" smtClean="0">
                <a:latin typeface="Gill Sans MT" panose="020B0502020104020203" pitchFamily="34" charset="0"/>
              </a:rPr>
              <a:t> /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pull</a:t>
            </a:r>
            <a:r>
              <a:rPr lang="fr-FR" dirty="0" smtClean="0">
                <a:latin typeface="Gill Sans MT" panose="020B0502020104020203" pitchFamily="34" charset="0"/>
              </a:rPr>
              <a:t>) ou distant (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r>
              <a:rPr lang="fr-FR" dirty="0" smtClean="0">
                <a:latin typeface="Gill Sans MT" panose="020B0502020104020203" pitchFamily="34" charset="0"/>
              </a:rPr>
              <a:t>)</a:t>
            </a:r>
            <a:endParaRPr lang="fr-FR" i="1" dirty="0">
              <a:latin typeface="Gill Sans MT" panose="020B0502020104020203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28F2D-546A-477D-94B4-6DC3901158D9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464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5615</TotalTime>
  <Words>3869</Words>
  <Application>Microsoft Office PowerPoint</Application>
  <PresentationFormat>Grand écran</PresentationFormat>
  <Paragraphs>435</Paragraphs>
  <Slides>153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153</vt:i4>
      </vt:variant>
    </vt:vector>
  </HeadingPairs>
  <TitlesOfParts>
    <vt:vector size="159" baseType="lpstr">
      <vt:lpstr>Arial</vt:lpstr>
      <vt:lpstr>Calibri</vt:lpstr>
      <vt:lpstr>Calibri Light</vt:lpstr>
      <vt:lpstr>Consolas</vt:lpstr>
      <vt:lpstr>Gill Sans MT</vt:lpstr>
      <vt:lpstr>Thème Office</vt:lpstr>
      <vt:lpstr>The Ultimate Git Guide</vt:lpstr>
      <vt:lpstr>Préambule</vt:lpstr>
      <vt:lpstr>Sommaire</vt:lpstr>
      <vt:lpstr>I. Les branches Git</vt:lpstr>
      <vt:lpstr>Une branche Git n’est qu’un pointeur vers un commit</vt:lpstr>
      <vt:lpstr>Changer de branche = déplacer le pointeur HEAD</vt:lpstr>
      <vt:lpstr>Une branche contrairement aux tags est un pointeur mobile</vt:lpstr>
      <vt:lpstr>Les tags Git</vt:lpstr>
      <vt:lpstr>Un tag donne juste un nom plus « lisible » à un commit</vt:lpstr>
      <vt:lpstr>I. Les branches Git</vt:lpstr>
      <vt:lpstr>git branch &lt;branch&gt;</vt:lpstr>
      <vt:lpstr>git branch &lt;branch&gt; [&lt;startpoint&gt;]</vt:lpstr>
      <vt:lpstr>git checkout -b &lt;branch&gt; [&lt;startpoint&gt;]</vt:lpstr>
      <vt:lpstr>I. Les branches Git</vt:lpstr>
      <vt:lpstr>Les remote-trackings branches sont des branches locales servant à refléter l’état du dépôt distant  </vt:lpstr>
      <vt:lpstr>Les remote-tracking branches…</vt:lpstr>
      <vt:lpstr>I. Les branches Git</vt:lpstr>
      <vt:lpstr>Branches Git : résumé</vt:lpstr>
      <vt:lpstr>II. Est-il possible de perdre des données avec Git ?</vt:lpstr>
      <vt:lpstr>Tout objet que Git considère unreachable sera ou risque d’être perdu</vt:lpstr>
      <vt:lpstr>II. Est-il possible de perdre des données avec Git ?</vt:lpstr>
      <vt:lpstr>Qu’est-ce qu’une opération dite fast-forward ?</vt:lpstr>
      <vt:lpstr>Exemple d’opération fast-forward : le fast-forward merge</vt:lpstr>
      <vt:lpstr>Le déplacement de la branche feature est fast-forward</vt:lpstr>
      <vt:lpstr>Exemple d’opération non fast-forward : le déplacement d’une branche non encore fusionnée</vt:lpstr>
      <vt:lpstr>Le déplacement de la branche feature est non fast-forward</vt:lpstr>
      <vt:lpstr>II. Est-il possible de perdre des données avec Git ?</vt:lpstr>
      <vt:lpstr>Git va par défaut refuser d’exécuter les commandes pouvant impliquer des pertes de données</vt:lpstr>
      <vt:lpstr>III. Récupérer les évolutions du dépôt distant : git fetch</vt:lpstr>
      <vt:lpstr>git fetch synchronise les remote-tracking branches avec les branches du dépôt distant</vt:lpstr>
      <vt:lpstr>git fetch commence par récupérer les commits absents du dépôt local…</vt:lpstr>
      <vt:lpstr>… puis déplace les pointeurs des remote-tracking branches</vt:lpstr>
      <vt:lpstr>III. Récupérer les évolutions du dépôt distant : git fetch</vt:lpstr>
      <vt:lpstr>Exemple de git fetch sans divergence entre branche locale et distante (1)</vt:lpstr>
      <vt:lpstr>Exemple de git fetch sans divergence entre branche locale et distante (2)</vt:lpstr>
      <vt:lpstr>Exemple de git fetch avec divergence entre branche locale et distante (1)</vt:lpstr>
      <vt:lpstr>Exemple de git fetch avec divergence entre branche locale et distante (2)</vt:lpstr>
      <vt:lpstr>Sur la commande git fetch</vt:lpstr>
      <vt:lpstr>IV. Synchroniser une branche locale avec sa branche distante : git pull</vt:lpstr>
      <vt:lpstr>Imaginons que je souhaite incorporer les dernières évolutions de master à ma branche feature</vt:lpstr>
      <vt:lpstr>Je récupère d’abord les derniers commits de master à l’aide de git fetch…</vt:lpstr>
      <vt:lpstr>…et merge (à tort !) master dans feature : on n’a pas obtenu ce qu’on voulait</vt:lpstr>
      <vt:lpstr>Ce que fait / ne fait pas git fetch </vt:lpstr>
      <vt:lpstr>IV. Synchroniser une branche locale avec sa branche distante : git pull</vt:lpstr>
      <vt:lpstr>Non fast-forward merge : le merge s’accompagne de la création d’un commit de merge</vt:lpstr>
      <vt:lpstr>Fast-forward merge : le merge consiste juste en un déplacement de pointeur sans création de commit de merge</vt:lpstr>
      <vt:lpstr>Si on souhaite garder trace de la branche en cas de fast-forward merge, on peut forcer la création d’un commit</vt:lpstr>
      <vt:lpstr>IV. Synchroniser une branche locale avec sa branche distante : git pull</vt:lpstr>
      <vt:lpstr>Non fast-forward rebase</vt:lpstr>
      <vt:lpstr>Fast-forward rebase</vt:lpstr>
      <vt:lpstr>IV. Synchroniser une branche locale avec sa branche distante : git pull</vt:lpstr>
      <vt:lpstr>Par défaut, git pull réconcilie branches distantes et locales à l’aide d’un merge (1)</vt:lpstr>
      <vt:lpstr>Par défaut, git pull réconcilie branches distantes et locales à l’aide d’un merge (2)</vt:lpstr>
      <vt:lpstr>Une réconciliation via un rebase sur la remote-tracking branch est également possible (1)</vt:lpstr>
      <vt:lpstr>Une réconciliation via un rebase sur la remote-tracking branch est également possible (2)</vt:lpstr>
      <vt:lpstr>Une réconciliation via un rebase sur la remote-tracking branch est également possible (3)</vt:lpstr>
      <vt:lpstr>Sur la commande git pull </vt:lpstr>
      <vt:lpstr>V. Publier son travail sur le dépôt distant : git push</vt:lpstr>
      <vt:lpstr>Symétrique de git fetch, git push synchronise les branches du dépôt distant avec leurs alter ego du dépôt local</vt:lpstr>
      <vt:lpstr>git push commence par ajouter les commits absents du dépôt distant..</vt:lpstr>
      <vt:lpstr>.. puis déplace les branches distantes affectées ainsi que les remote-trackings branches correspondantes </vt:lpstr>
      <vt:lpstr>V. Publier son travail sur le dépôt distant : git push</vt:lpstr>
      <vt:lpstr>Un git push de feature serait ici doublement non fast-forward (et refusé)</vt:lpstr>
      <vt:lpstr>Le déplacement de feature sur le dépôt distant n’est pas fast-forward</vt:lpstr>
      <vt:lpstr>Le déplacement de origin/feature sur le dépôt local n’est pas fast-forward</vt:lpstr>
      <vt:lpstr>Si on souhaite tout de même procéder, il est nécessaire de forcer le push</vt:lpstr>
      <vt:lpstr>Le push n’étant pas fast-forward, il s’accompagne d’une perte d’historique (1)</vt:lpstr>
      <vt:lpstr>Le push n’étant pas fast-forward, il s’accompagne d’une perte d’historique (2)</vt:lpstr>
      <vt:lpstr>Sur la commande git push</vt:lpstr>
      <vt:lpstr>V. Publier son travail sur le dépôt distant : git push</vt:lpstr>
      <vt:lpstr>V. Publier son travail sur le dépôt distant : git push</vt:lpstr>
      <vt:lpstr>Un git rebase appliqué à une branche déjà présente sur le dépôt distant rend un push non fast-forward (1)</vt:lpstr>
      <vt:lpstr>Un git rebase appliqué à une branche déjà présente sur le dépôt distant rend un push non fast-forward (2)</vt:lpstr>
      <vt:lpstr>Exemple de push d’une branche déjà présente sur le dépôt distant et rebasée sur le dépôt local (1)</vt:lpstr>
      <vt:lpstr>Le déplacement de feature sur le dépôt distant n’est pas fast-forward</vt:lpstr>
      <vt:lpstr>Le déplacement de origin/feature sur le dépôt local n’est pas fast-forward</vt:lpstr>
      <vt:lpstr>Exemple de push d’une branche déjà présente sur le dépôt distant et rebasée sur le dépôt local (2)</vt:lpstr>
      <vt:lpstr>Exemple de push d’une branche déjà présente sur le dépôt distant et rebasée sur le dépôt local (3)</vt:lpstr>
      <vt:lpstr>V. Publier son travail sur le dépôt distant : git push</vt:lpstr>
      <vt:lpstr>Situation initiale : deux développeurs (A) et (B) travaillent sur la même branche de feature</vt:lpstr>
      <vt:lpstr>1. (B) push sa branche après y avoir mergé une petite branche locale</vt:lpstr>
      <vt:lpstr>2. (A) qui travaille sur feature, pull la branche pendant que (B) décide de la rebaser en local </vt:lpstr>
      <vt:lpstr>3. (B) push sa version rebasée de feature et étant non fast-forward, le push est forcé / remarque: B aurait pu écraser du travail de A (s’il n’avait pas pull avant de rebase)</vt:lpstr>
      <vt:lpstr>4. (A) continue de travailler sur feature puis la pull à nouveau pour se synchroniser avec le dépôt distant </vt:lpstr>
      <vt:lpstr>5. (A) push son travail sur feature sur le dépôt distant</vt:lpstr>
      <vt:lpstr>6. On va s’arrêter là..</vt:lpstr>
      <vt:lpstr>VI. Pusher ou puller sans risque d’erreur : les upstream branches</vt:lpstr>
      <vt:lpstr>git pull suppose un merge (ou un rebase) dont l’effet dépend donc de la branche courante</vt:lpstr>
      <vt:lpstr>Que se passe-t-il si je veux pull master mais que j’ai oublié de la checkout ?</vt:lpstr>
      <vt:lpstr>..alors que je m’attendais à ça</vt:lpstr>
      <vt:lpstr>VI. Pusher ou puller sans risque d’erreur : les upstream branches</vt:lpstr>
      <vt:lpstr>Présentation des upstream branches</vt:lpstr>
      <vt:lpstr>git pull où une upstream branch est définie pour la branche courante (1)</vt:lpstr>
      <vt:lpstr>git pull où une upstream branch est définie pour la branche courante (2)</vt:lpstr>
      <vt:lpstr>git push où une upstream branch est définie pour la branche courante (1)</vt:lpstr>
      <vt:lpstr>git push où une upstream branch est définie pour la branche courante (2)</vt:lpstr>
      <vt:lpstr>Si une upstream branch est définie pour notre branche courante : plus de risque de se tromper lors d’un git pull</vt:lpstr>
      <vt:lpstr>Ou plutôt : les conséquence de l’oubli sont moins gênantes</vt:lpstr>
      <vt:lpstr>VI. Pusher ou puller sans risque d’erreur : les upstream branches</vt:lpstr>
      <vt:lpstr>VI. Pusher ou puller sans risque d’erreur : les upstream branches</vt:lpstr>
      <vt:lpstr>git fetch ne va créer sur le dépôt local que la remote-tracking branch correspondante…</vt:lpstr>
      <vt:lpstr>…mais créer la branche locale pour commencer à travailler dessus est à la charge de l’utilisateur</vt:lpstr>
      <vt:lpstr>On crée la branche locale en utilisant la remote-tracking branch comme starting point</vt:lpstr>
      <vt:lpstr>Et on peut commencer à travailler !</vt:lpstr>
      <vt:lpstr>VI. Pusher ou puller sans risque d’erreur : les upstream branches</vt:lpstr>
      <vt:lpstr>Pusher une branche locale non encore existante sur le dépôt distant va automatiquement l’y créer…</vt:lpstr>
      <vt:lpstr>…et automatiquement assigner origin/&lt;branch&gt; comme upstream branch de notre branche locale</vt:lpstr>
      <vt:lpstr>VII. Préparer sa pull request Bitbucket</vt:lpstr>
      <vt:lpstr>L’idée est d’intégrer localement les évolutions de la branche dans laquelle on veut se merger afin que le merge puisse se faire sans conflits sur le dépôt distant </vt:lpstr>
      <vt:lpstr>1. On récupère les évolutions de master</vt:lpstr>
      <vt:lpstr>2. On merge master dans feature et résout les conflits : le contenu de master est désormais intégré à feature</vt:lpstr>
      <vt:lpstr>3. On push feature sur le dépôt distant</vt:lpstr>
      <vt:lpstr>4. On merge feature dans master sur le dépôt distant (no fast-forwards par défaut) une fois la pull request acceptée</vt:lpstr>
      <vt:lpstr>VII. Préparer sa pull request Bitbucket</vt:lpstr>
      <vt:lpstr>L’idée est d’intégrer localement les évolutions de la branche dans laquelle on veut se merger afin que le merge puisse se faire sans conflits sur le dépôt distant </vt:lpstr>
      <vt:lpstr>1. On récupère les évolutions de master</vt:lpstr>
      <vt:lpstr>2. On rebase feature sur master et résout les conflits : le contenu de master est désormais intégré à feature</vt:lpstr>
      <vt:lpstr>3. On push feature sur le dépôt distant, le push étant non fast-forward, il doit être forcé (1)</vt:lpstr>
      <vt:lpstr>3. On push feature sur le dépôt distant, le push étant non fast-forward, il doit être forcé (2)</vt:lpstr>
      <vt:lpstr>4. On merge feature dans master sur le dépôt distant (no fast-forwards par défaut) une fois la pull request acceptée</vt:lpstr>
      <vt:lpstr>VII. Préparer sa pull request Bitbucket</vt:lpstr>
      <vt:lpstr>git rebase vs git merge </vt:lpstr>
      <vt:lpstr>VIII. Effacer des branches Git</vt:lpstr>
      <vt:lpstr>Si la branche à supprimer a déjà été fusionnée à au moins une branche…</vt:lpstr>
      <vt:lpstr>…Git ne fait pas d’histoires</vt:lpstr>
      <vt:lpstr>Si la branche à supprimer n’a pas encore été fusionnée, Git refuse la suppression (sinon perte de commits)…</vt:lpstr>
      <vt:lpstr>… à moins de forcer l’exécution de la commande (1)</vt:lpstr>
      <vt:lpstr>… à moins de forcer l’exécution de la commande (2)</vt:lpstr>
      <vt:lpstr>VIII. Effacer des branches Git</vt:lpstr>
      <vt:lpstr>Effacer une branche distante inclus la suppression de la remote-tracking branch associée sur le dépôt local…</vt:lpstr>
      <vt:lpstr>…mais la branche locale est préservée : la supprimer ensuite ou attention à ne pas la pusher de nouveau</vt:lpstr>
      <vt:lpstr>VIII. Effacer des branches Git</vt:lpstr>
      <vt:lpstr>Git laisse la possibilité de n’effacer qu’une (ou plusieurs) remote-tracking branch(es)…</vt:lpstr>
      <vt:lpstr>…mais cela n’a de sens que si la branche distante associée n’existe déjà plus</vt:lpstr>
      <vt:lpstr>VIII. Effacer des branches Git</vt:lpstr>
      <vt:lpstr>L’option --prune permet de supprimer les remote-tracking branches des branches distantes n’existant plus  </vt:lpstr>
      <vt:lpstr>… avant de procéder au fetch proprement dit</vt:lpstr>
      <vt:lpstr>Exemple : je viens de merger (et de supprimer) ma branche sur Bitbucket</vt:lpstr>
      <vt:lpstr>On se synchronise…</vt:lpstr>
      <vt:lpstr>…et nettoie son dépôt local</vt:lpstr>
      <vt:lpstr>VIII. Effacer des branches Git</vt:lpstr>
      <vt:lpstr>Suppression de branches : le minimum</vt:lpstr>
      <vt:lpstr>Annexes</vt:lpstr>
      <vt:lpstr>Annexe A : configurations Git</vt:lpstr>
      <vt:lpstr>Accéder à / définir un paramètre de configuration Git</vt:lpstr>
      <vt:lpstr>Annexe B : detached HEAD mode</vt:lpstr>
      <vt:lpstr>Se trouver en état de detached HEAD signifie simplement que HEAD ne pointe plus vers une branche</vt:lpstr>
      <vt:lpstr>Pour retourner à l’état d’attached HEAD, il suffit simplement de checkout une branche</vt:lpstr>
      <vt:lpstr>Annexe C : non fast-forward fetch</vt:lpstr>
      <vt:lpstr>Symétrique de git push, un git fetch implique le déplacement de branches (remote-tracking branches)</vt:lpstr>
      <vt:lpstr>Le déplacement de origin/feature en cas de git fetch est ici non fast-forward</vt:lpstr>
      <vt:lpstr>Toutefois et par défaut, les git fetch non fast-forward sont autorisés pour les remote-tracking branches…</vt:lpstr>
      <vt:lpstr>… pas besoin de recourir à git fetch --force pour ces dernières</vt:lpstr>
    </vt:vector>
  </TitlesOfParts>
  <Company>Air France KLM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Lienhart, Pierre (DI IZ) - AF (ext)</dc:creator>
  <cp:lastModifiedBy>Lienhart, Pierre (DI IZ) - AF (ext)</cp:lastModifiedBy>
  <cp:revision>123</cp:revision>
  <dcterms:created xsi:type="dcterms:W3CDTF">2019-03-26T09:32:45Z</dcterms:created>
  <dcterms:modified xsi:type="dcterms:W3CDTF">2019-04-02T16:24:42Z</dcterms:modified>
</cp:coreProperties>
</file>